
<file path=[Content_Types].xml><?xml version="1.0" encoding="utf-8"?>
<Types xmlns="http://schemas.openxmlformats.org/package/2006/content-types">
  <Default Extension="svg" ContentType="image/svg+xml"/>
  <Default Extension="wmf" ContentType="image/x-wmf"/>
  <Default Extension="png" ContentType="image/pn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91.xml" ContentType="application/vnd.openxmlformats-officedocument.presentationml.notesSlide+xml"/>
  <Override PartName="/ppt/notesSlides/notesSlide88.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0.xml" ContentType="application/vnd.openxmlformats-officedocument.presentationml.notesSlide+xml"/>
  <Override PartName="/ppt/notesSlides/notesSlide75.xml" ContentType="application/vnd.openxmlformats-officedocument.presentationml.notesSlide+xml"/>
  <Override PartName="/ppt/notesSlides/notesSlide71.xml" ContentType="application/vnd.openxmlformats-officedocument.presentationml.notesSlide+xml"/>
  <Override PartName="/ppt/notesSlides/notesSlide70.xml" ContentType="application/vnd.openxmlformats-officedocument.presentationml.notesSlide+xml"/>
  <Override PartName="/ppt/notesSlides/notesSlide68.xml" ContentType="application/vnd.openxmlformats-officedocument.presentationml.notesSlide+xml"/>
  <Override PartName="/ppt/notesSlides/notesSlide63.xml" ContentType="application/vnd.openxmlformats-officedocument.presentationml.notesSlide+xml"/>
  <Override PartName="/ppt/notesSlides/notesSlide61.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6.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4.xml" ContentType="application/vnd.openxmlformats-officedocument.presentationml.notesSlide+xml"/>
  <Override PartName="/ppt/notesSlides/notesSlide42.xml" ContentType="application/vnd.openxmlformats-officedocument.presentationml.notesSlide+xml"/>
  <Override PartName="/ppt/notesSlides/notesSlide40.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0.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77.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92.xml" ContentType="application/vnd.openxmlformats-officedocument.presentationml.slide+xml"/>
  <Override PartName="/ppt/notesSlides/notesSlide73.xml" ContentType="application/vnd.openxmlformats-officedocument.presentationml.notesSlide+xml"/>
  <Override PartName="/ppt/slides/slide87.xml" ContentType="application/vnd.openxmlformats-officedocument.presentationml.slide+xml"/>
  <Override PartName="/ppt/slides/slide85.xml" ContentType="application/vnd.openxmlformats-officedocument.presentationml.slide+xml"/>
  <Override PartName="/ppt/slides/slide83.xml" ContentType="application/vnd.openxmlformats-officedocument.presentationml.slide+xml"/>
  <Override PartName="/ppt/slides/slide90.xml" ContentType="application/vnd.openxmlformats-officedocument.presentationml.slide+xml"/>
  <Override PartName="/ppt/notesSlides/notesSlide20.xml" ContentType="application/vnd.openxmlformats-officedocument.presentationml.notesSlide+xml"/>
  <Override PartName="/ppt/slides/slide81.xml" ContentType="application/vnd.openxmlformats-officedocument.presentationml.slide+xml"/>
  <Override PartName="/ppt/slides/slide80.xml" ContentType="application/vnd.openxmlformats-officedocument.presentationml.slide+xml"/>
  <Override PartName="/ppt/notesSlides/notesSlide74.xml" ContentType="application/vnd.openxmlformats-officedocument.presentationml.notesSlide+xml"/>
  <Override PartName="/ppt/notesSlides/notesSlide57.xml" ContentType="application/vnd.openxmlformats-officedocument.presentationml.notesSlide+xml"/>
  <Override PartName="/ppt/slides/slide79.xml" ContentType="application/vnd.openxmlformats-officedocument.presentationml.slide+xml"/>
  <Override PartName="/ppt/slides/slide77.xml" ContentType="application/vnd.openxmlformats-officedocument.presentationml.slide+xml"/>
  <Override PartName="/ppt/slides/slide75.xml" ContentType="application/vnd.openxmlformats-officedocument.presentationml.slide+xml"/>
  <Override PartName="/ppt/notesSlides/notesSlide53.xml" ContentType="application/vnd.openxmlformats-officedocument.presentationml.notes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notesSlides/notesSlide29.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notesSlides/notesSlide45.xml" ContentType="application/vnd.openxmlformats-officedocument.presentationml.notesSlide+xml"/>
  <Override PartName="/ppt/slides/slide66.xml" ContentType="application/vnd.openxmlformats-officedocument.presentationml.slide+xml"/>
  <Override PartName="/ppt/notesSlides/notesSlide72.xml" ContentType="application/vnd.openxmlformats-officedocument.presentationml.notesSlide+xml"/>
  <Override PartName="/ppt/slides/slide65.xml" ContentType="application/vnd.openxmlformats-officedocument.presentationml.slide+xml"/>
  <Override PartName="/ppt/notesSlides/notesSlide7.xml" ContentType="application/vnd.openxmlformats-officedocument.presentationml.notesSlide+xml"/>
  <Override PartName="/ppt/slides/slide68.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1.xml" ContentType="application/vnd.openxmlformats-officedocument.presentationml.slide+xml"/>
  <Override PartName="/ppt/notesSlides/notesSlide85.xml" ContentType="application/vnd.openxmlformats-officedocument.presentationml.notesSlide+xml"/>
  <Override PartName="/ppt/slides/slide89.xml" ContentType="application/vnd.openxmlformats-officedocument.presentationml.slide+xml"/>
  <Override PartName="/ppt/slides/slide59.xml" ContentType="application/vnd.openxmlformats-officedocument.presentationml.slide+xml"/>
  <Override PartName="/ppt/slides/slide56.xml" ContentType="application/vnd.openxmlformats-officedocument.presentationml.slide+xml"/>
  <Override PartName="/ppt/slides/slide74.xml" ContentType="application/vnd.openxmlformats-officedocument.presentationml.slide+xml"/>
  <Override PartName="/ppt/slides/slide55.xml" ContentType="application/vnd.openxmlformats-officedocument.presentationml.slide+xml"/>
  <Override PartName="/ppt/notesSlides/notesSlide69.xml" ContentType="application/vnd.openxmlformats-officedocument.presentationml.notesSlide+xml"/>
  <Override PartName="/ppt/slides/slide52.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notesSlides/notesSlide82.xml" ContentType="application/vnd.openxmlformats-officedocument.presentationml.notesSlide+xml"/>
  <Override PartName="/ppt/notesSlides/notesSlide76.xml" ContentType="application/vnd.openxmlformats-officedocument.presentationml.notesSlide+xml"/>
  <Override PartName="/ppt/slides/slide45.xml" ContentType="application/vnd.openxmlformats-officedocument.presentationml.slide+xml"/>
  <Override PartName="/ppt/slides/slide82.xml" ContentType="application/vnd.openxmlformats-officedocument.presentationml.slide+xml"/>
  <Override PartName="/ppt/notesSlides/notesSlide9.xml" ContentType="application/vnd.openxmlformats-officedocument.presentationml.notesSlide+xml"/>
  <Override PartName="/ppt/slides/slide43.xml" ContentType="application/vnd.openxmlformats-officedocument.presentationml.slide+xml"/>
  <Override PartName="/ppt/notesSlides/notesSlide78.xml" ContentType="application/vnd.openxmlformats-officedocument.presentationml.notesSlide+xml"/>
  <Override PartName="/ppt/slides/slide37.xml" ContentType="application/vnd.openxmlformats-officedocument.presentationml.slide+xml"/>
  <Override PartName="/ppt/notesSlides/notesSlide46.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36.xml" ContentType="application/vnd.openxmlformats-officedocument.presentationml.slide+xml"/>
  <Override PartName="/ppt/notesSlides/notesSlide79.xml" ContentType="application/vnd.openxmlformats-officedocument.presentationml.notesSlide+xml"/>
  <Override PartName="/ppt/slides/slide62.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notesSlides/notesSlide65.xml" ContentType="application/vnd.openxmlformats-officedocument.presentationml.notesSlide+xml"/>
  <Override PartName="/ppt/slides/slide23.xml" ContentType="application/vnd.openxmlformats-officedocument.presentationml.slide+xml"/>
  <Override PartName="/ppt/slides/slide84.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notesSlides/notesSlide3.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42.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notesSlides/notesSlide64.xml" ContentType="application/vnd.openxmlformats-officedocument.presentationml.notesSlide+xml"/>
  <Override PartName="/ppt/slides/slide11.xml" ContentType="application/vnd.openxmlformats-officedocument.presentationml.slide+xml"/>
  <Override PartName="/ppt/notesSlides/notesSlide89.xml" ContentType="application/vnd.openxmlformats-officedocument.presentationml.notesSlide+xml"/>
  <Override PartName="/ppt/slides/slide10.xml" ContentType="application/vnd.openxmlformats-officedocument.presentationml.slide+xml"/>
  <Override PartName="/ppt/notesSlides/notesSlide92.xml" ContentType="application/vnd.openxmlformats-officedocument.presentationml.notesSlide+xml"/>
  <Override PartName="/ppt/notesSlides/notesSlide35.xml" ContentType="application/vnd.openxmlformats-officedocument.presentationml.notesSlide+xml"/>
  <Override PartName="/ppt/slides/slide21.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57.xml" ContentType="application/vnd.openxmlformats-officedocument.presentationml.slide+xml"/>
  <Override PartName="/ppt/slides/slide44.xml" ContentType="application/vnd.openxmlformats-officedocument.presentationml.slide+xml"/>
  <Override PartName="/ppt/slides/slide6.xml" ContentType="application/vnd.openxmlformats-officedocument.presentationml.slide+xml"/>
  <Override PartName="/ppt/notesSlides/notesSlide15.xml" ContentType="application/vnd.openxmlformats-officedocument.presentationml.notesSlide+xml"/>
  <Override PartName="/ppt/slides/slide33.xml" ContentType="application/vnd.openxmlformats-officedocument.presentationml.slide+xml"/>
  <Override PartName="/ppt/slides/slide8.xml" ContentType="application/vnd.openxmlformats-officedocument.presentationml.slide+xml"/>
  <Override PartName="/ppt/slides/slide35.xml" ContentType="application/vnd.openxmlformats-officedocument.presentationml.slide+xml"/>
  <Override PartName="/ppt/slideLayouts/slideLayout9.xml" ContentType="application/vnd.openxmlformats-officedocument.presentationml.slideLayout+xml"/>
  <Override PartName="/ppt/notesSlides/notesSlide66.xml" ContentType="application/vnd.openxmlformats-officedocument.presentationml.notesSlide+xml"/>
  <Override PartName="/ppt/slides/slide1.xml" ContentType="application/vnd.openxmlformats-officedocument.presentationml.slide+xml"/>
  <Override PartName="/ppt/notesSlides/notesSlide48.xml" ContentType="application/vnd.openxmlformats-officedocument.presentationml.notesSlide+xml"/>
  <Override PartName="/ppt/notesSlides/notesSlide14.xml" ContentType="application/vnd.openxmlformats-officedocument.presentationml.notesSlide+xml"/>
  <Override PartName="/ppt/notesSlides/notesSlide41.xml" ContentType="application/vnd.openxmlformats-officedocument.presentationml.notesSlide+xml"/>
  <Override PartName="/ppt/slides/slide26.xml" ContentType="application/vnd.openxmlformats-officedocument.presentationml.slide+xml"/>
  <Override PartName="/ppt/notesSlides/notesSlide39.xml" ContentType="application/vnd.openxmlformats-officedocument.presentationml.notesSlide+xml"/>
  <Override PartName="/ppt/slideLayouts/slideLayout8.xml" ContentType="application/vnd.openxmlformats-officedocument.presentationml.slideLayout+xml"/>
  <Override PartName="/ppt/slides/slide27.xml" ContentType="application/vnd.openxmlformats-officedocument.presentationml.slide+xml"/>
  <Override PartName="/ppt/slides/slide48.xml" ContentType="application/vnd.openxmlformats-officedocument.presentationml.slide+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s/slide76.xml" ContentType="application/vnd.openxmlformats-officedocument.presentationml.slide+xml"/>
  <Override PartName="/ppt/notesSlides/notesSlide47.xml" ContentType="application/vnd.openxmlformats-officedocument.presentationml.notes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5.xml" ContentType="application/vnd.openxmlformats-officedocument.presentationml.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s/slide40.xml" ContentType="application/vnd.openxmlformats-officedocument.presentationml.slide+xml"/>
  <Override PartName="/ppt/slides/slide14.xml" ContentType="application/vnd.openxmlformats-officedocument.presentationml.slide+xml"/>
  <Override PartName="/ppt/notesSlides/notesSlide81.xml" ContentType="application/vnd.openxmlformats-officedocument.presentationml.notesSlide+xml"/>
  <Override PartName="/ppt/slides/slide91.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notesSlides/notesSlide62.xml" ContentType="application/vnd.openxmlformats-officedocument.presentationml.notesSlide+xml"/>
  <Override PartName="/ppt/slides/slide24.xml" ContentType="application/vnd.openxmlformats-officedocument.presentationml.slide+xml"/>
  <Override PartName="/ppt/slides/slide73.xml" ContentType="application/vnd.openxmlformats-officedocument.presentationml.slide+xml"/>
  <Override PartName="/ppt/slides/slide78.xml" ContentType="application/vnd.openxmlformats-officedocument.presentationml.slide+xml"/>
  <Override PartName="/ppt/slideLayouts/slideLayout11.xml" ContentType="application/vnd.openxmlformats-officedocument.presentationml.slideLayout+xml"/>
  <Override PartName="/ppt/notesSlides/notesSlide84.xml" ContentType="application/vnd.openxmlformats-officedocument.presentationml.notesSlide+xml"/>
  <Override PartName="/ppt/tableStyles.xml" ContentType="application/vnd.openxmlformats-officedocument.presentationml.tableStyles+xml"/>
  <Override PartName="/ppt/slides/slide28.xml" ContentType="application/vnd.openxmlformats-officedocument.presentationml.slide+xml"/>
  <Override PartName="/ppt/slides/slide53.xml" ContentType="application/vnd.openxmlformats-officedocument.presentationml.slide+xml"/>
  <Override PartName="/ppt/theme/theme1.xml" ContentType="application/vnd.openxmlformats-officedocument.theme+xml"/>
  <Override PartName="/ppt/slideLayouts/slideLayout1.xml" ContentType="application/vnd.openxmlformats-officedocument.presentationml.slideLayout+xml"/>
  <Override PartName="/ppt/slides/slide41.xml" ContentType="application/vnd.openxmlformats-officedocument.presentationml.slide+xml"/>
  <Override PartName="/ppt/notesSlides/notesSlide83.xml" ContentType="application/vnd.openxmlformats-officedocument.presentationml.notesSlide+xml"/>
  <Override PartName="/ppt/slides/slide16.xml" ContentType="application/vnd.openxmlformats-officedocument.presentationml.slide+xml"/>
  <Override PartName="/ppt/slides/slide60.xml" ContentType="application/vnd.openxmlformats-officedocument.presentationml.slide+xml"/>
  <Override PartName="/ppt/notesSlides/notesSlide90.xml" ContentType="application/vnd.openxmlformats-officedocument.presentationml.notesSlide+xml"/>
  <Override PartName="/ppt/slides/slide2.xml" ContentType="application/vnd.openxmlformats-officedocument.presentationml.slide+xml"/>
  <Override PartName="/ppt/slides/slide86.xml" ContentType="application/vnd.openxmlformats-officedocument.presentationml.slide+xml"/>
  <Override PartName="/ppt/slides/slide39.xml" ContentType="application/vnd.openxmlformats-officedocument.presentationml.slide+xml"/>
  <Override PartName="/ppt/slides/slide58.xml" ContentType="application/vnd.openxmlformats-officedocument.presentationml.slide+xml"/>
  <Override PartName="/ppt/viewProps.xml" ContentType="application/vnd.openxmlformats-officedocument.presentationml.viewProps+xml"/>
  <Override PartName="/ppt/notesSlides/notesSlide55.xml" ContentType="application/vnd.openxmlformats-officedocument.presentationml.notesSlide+xml"/>
  <Override PartName="/ppt/slides/slide38.xml" ContentType="application/vnd.openxmlformats-officedocument.presentationml.slide+xml"/>
  <Override PartName="/ppt/slideLayouts/slideLayout6.xml" ContentType="application/vnd.openxmlformats-officedocument.presentationml.slideLayout+xml"/>
  <Override PartName="/ppt/slides/slide88.xml" ContentType="application/vnd.openxmlformats-officedocument.presentationml.slide+xml"/>
  <Override PartName="/ppt/presProps.xml" ContentType="application/vnd.openxmlformats-officedocument.presentationml.presProps+xml"/>
  <Override PartName="/ppt/slides/slide49.xml" ContentType="application/vnd.openxmlformats-officedocument.presentationml.slide+xml"/>
  <Override PartName="/ppt/slides/slide34.xml" ContentType="application/vnd.openxmlformats-officedocument.presentationml.slide+xml"/>
  <Override PartName="/ppt/notesSlides/notesSlide12.xml" ContentType="application/vnd.openxmlformats-officedocument.presentationml.notesSlide+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slides/slide54.xml" ContentType="application/vnd.openxmlformats-officedocument.presentationml.slid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9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Lst>
  <p:sldSz cx="12192000" cy="6858000"/>
  <p:notesSz cx="6858000" cy="9144000"/>
  <p:defaultTextStyle>
    <a:defPPr>
      <a:defRPr lang="en-GB"/>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notesMaster" Target="notesMasters/notesMaster1.xml"/><Relationship Id="rId97" Type="http://schemas.openxmlformats.org/officeDocument/2006/relationships/presProps" Target="presProps.xml" /><Relationship Id="rId98" Type="http://schemas.openxmlformats.org/officeDocument/2006/relationships/tableStyles" Target="tableStyles.xml" /><Relationship Id="rId99"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Platzhalter für Überschrift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de-DE"/>
              <a:t>10/30/2013</a:t>
            </a:fld>
            <a:endParaRPr lang="de-DE"/>
          </a:p>
        </p:txBody>
      </p:sp>
      <p:sp>
        <p:nvSpPr>
          <p:cNvPr id="4" name="Platzhalter für Folienbi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Platzhalter für Notizen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Platzhalter für Folienbild 1"/>
          <p:cNvSpPr>
            <a:spLocks noChangeAspect="1" noGrp="1" noRot="1"/>
          </p:cNvSpPr>
          <p:nvPr>
            <p:ph type="sldImg"/>
          </p:nvPr>
        </p:nvSpPr>
        <p:spPr bwMode="auto">
          <a:xfrm>
            <a:off x="685800" y="1143000"/>
            <a:ext cx="5486400" cy="3086100"/>
          </a:xfrm>
        </p:spPr>
      </p:sp>
      <p:sp>
        <p:nvSpPr>
          <p:cNvPr id="3" name="Platzhalter für Notizen 2"/>
          <p:cNvSpPr>
            <a:spLocks noGrp="1"/>
          </p:cNvSpPr>
          <p:nvPr>
            <p:ph type="body" idx="1"/>
          </p:nvPr>
        </p:nvSpPr>
        <p:spPr bwMode="auto"/>
        <p:txBody>
          <a:bodyPr/>
          <a:lstStyle/>
          <a:p>
            <a:pPr>
              <a:defRPr/>
            </a:pPr>
            <a:endParaRPr lang="de-DE">
              <a:latin typeface="Arial"/>
              <a:cs typeface="Arial"/>
            </a:endParaRPr>
          </a:p>
        </p:txBody>
      </p:sp>
      <p:sp>
        <p:nvSpPr>
          <p:cNvPr id="4" name="Foliennummernplatzhalter 3"/>
          <p:cNvSpPr>
            <a:spLocks noGrp="1"/>
          </p:cNvSpPr>
          <p:nvPr>
            <p:ph type="sldNum" sz="quarter" idx="10"/>
          </p:nvPr>
        </p:nvSpPr>
        <p:spPr bwMode="auto"/>
        <p:txBody>
          <a:bodyPr/>
          <a:lstStyle/>
          <a:p>
            <a:pPr>
              <a:defRPr/>
            </a:pPr>
            <a:fld id="{2E6999B8-B6B4-4561-A3CD-BBCDAB9FC9D9}" type="slidenum">
              <a:rPr lang="de-DE"/>
              <a:t>1</a:t>
            </a:fld>
            <a:endParaRPr lang="de-DE"/>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77D0B62-FE9E-B9F6-F3F4-A583AA65537A}" type="slidenum">
              <a:rPr/>
              <a:t/>
            </a:fld>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70CCAD-D13F-8E42-EE54-DE593E8DDD89}" type="slidenum">
              <a:rPr/>
              <a:t/>
            </a:fld>
            <a:endParaRP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8933698" name="Slide Image Placeholder 1"/>
          <p:cNvSpPr>
            <a:spLocks noChangeAspect="1" noGrp="1" noRot="1"/>
          </p:cNvSpPr>
          <p:nvPr>
            <p:ph type="sldImg"/>
          </p:nvPr>
        </p:nvSpPr>
        <p:spPr bwMode="auto"/>
      </p:sp>
      <p:sp>
        <p:nvSpPr>
          <p:cNvPr id="1351896764" name="Notes Placeholder 2"/>
          <p:cNvSpPr>
            <a:spLocks noGrp="1"/>
          </p:cNvSpPr>
          <p:nvPr>
            <p:ph type="body" idx="1"/>
          </p:nvPr>
        </p:nvSpPr>
        <p:spPr bwMode="auto"/>
        <p:txBody>
          <a:bodyPr/>
          <a:lstStyle/>
          <a:p>
            <a:pPr>
              <a:defRPr/>
            </a:pPr>
            <a:endParaRPr/>
          </a:p>
        </p:txBody>
      </p:sp>
      <p:sp>
        <p:nvSpPr>
          <p:cNvPr id="1833723214" name="Slide Number Placeholder 3"/>
          <p:cNvSpPr>
            <a:spLocks noGrp="1"/>
          </p:cNvSpPr>
          <p:nvPr>
            <p:ph type="sldNum" sz="quarter" idx="10"/>
          </p:nvPr>
        </p:nvSpPr>
        <p:spPr bwMode="auto"/>
        <p:txBody>
          <a:bodyPr/>
          <a:lstStyle/>
          <a:p>
            <a:pPr>
              <a:defRPr/>
            </a:pPr>
            <a:fld id="{ADEE7116-C4DF-F603-0C1F-0778E3A17265}" type="slidenum">
              <a:rPr/>
              <a:t/>
            </a:fld>
            <a:endParaRP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AD078DB-22B0-0688-EBB8-290279FB7E70}" type="slidenum">
              <a:rPr/>
              <a:t/>
            </a:fld>
            <a:endParaRP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C8517E9-886C-2C30-C1F3-EB4F8DD3FA96}" type="slidenum">
              <a:rPr/>
              <a:t/>
            </a:fld>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BEBD6E6-3C4A-EE0C-530D-EA87DABBB687}" type="slidenum">
              <a:rPr/>
              <a:t/>
            </a:fld>
            <a:endParaRP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CC65E20-3B57-2203-7A4F-82D0099A10DA}" type="slidenum">
              <a:rPr/>
              <a:t/>
            </a:fld>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4281725" name="Slide Image Placeholder 1"/>
          <p:cNvSpPr>
            <a:spLocks noChangeAspect="1" noGrp="1" noRot="1"/>
          </p:cNvSpPr>
          <p:nvPr>
            <p:ph type="sldImg"/>
          </p:nvPr>
        </p:nvSpPr>
        <p:spPr bwMode="auto"/>
      </p:sp>
      <p:sp>
        <p:nvSpPr>
          <p:cNvPr id="2022345835" name="Notes Placeholder 2"/>
          <p:cNvSpPr>
            <a:spLocks noGrp="1"/>
          </p:cNvSpPr>
          <p:nvPr>
            <p:ph type="body" idx="1"/>
          </p:nvPr>
        </p:nvSpPr>
        <p:spPr bwMode="auto"/>
        <p:txBody>
          <a:bodyPr/>
          <a:lstStyle/>
          <a:p>
            <a:pPr>
              <a:defRPr/>
            </a:pPr>
            <a:endParaRPr/>
          </a:p>
        </p:txBody>
      </p:sp>
      <p:sp>
        <p:nvSpPr>
          <p:cNvPr id="241007110" name="Slide Number Placeholder 3"/>
          <p:cNvSpPr>
            <a:spLocks noGrp="1"/>
          </p:cNvSpPr>
          <p:nvPr>
            <p:ph type="sldNum" sz="quarter" idx="10"/>
          </p:nvPr>
        </p:nvSpPr>
        <p:spPr bwMode="auto"/>
        <p:txBody>
          <a:bodyPr/>
          <a:lstStyle/>
          <a:p>
            <a:pPr>
              <a:defRPr/>
            </a:pPr>
            <a:fld id="{BD6D6ECE-31A5-1230-8020-85E9BECB7593}" type="slidenum">
              <a:rPr/>
              <a:t/>
            </a:fld>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15D937F-70B8-A189-85DF-A898F12E74AD}" type="slidenum">
              <a:rPr/>
              <a:t/>
            </a:fld>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8C64DE2-F450-37E4-F092-5727DEE21412}" type="slidenum">
              <a:rPr/>
              <a:t/>
            </a:fld>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8857274" name="Slide Image Placeholder 1"/>
          <p:cNvSpPr>
            <a:spLocks noChangeAspect="1" noGrp="1" noRot="1"/>
          </p:cNvSpPr>
          <p:nvPr>
            <p:ph type="sldImg"/>
          </p:nvPr>
        </p:nvSpPr>
        <p:spPr bwMode="auto"/>
      </p:sp>
      <p:sp>
        <p:nvSpPr>
          <p:cNvPr id="1340101630" name="Notes Placeholder 2"/>
          <p:cNvSpPr>
            <a:spLocks noGrp="1"/>
          </p:cNvSpPr>
          <p:nvPr>
            <p:ph type="body" idx="1"/>
          </p:nvPr>
        </p:nvSpPr>
        <p:spPr bwMode="auto"/>
        <p:txBody>
          <a:bodyPr/>
          <a:lstStyle/>
          <a:p>
            <a:pPr>
              <a:defRPr/>
            </a:pPr>
            <a:endParaRPr/>
          </a:p>
        </p:txBody>
      </p:sp>
      <p:sp>
        <p:nvSpPr>
          <p:cNvPr id="578931197" name="Slide Number Placeholder 3"/>
          <p:cNvSpPr>
            <a:spLocks noGrp="1"/>
          </p:cNvSpPr>
          <p:nvPr>
            <p:ph type="sldNum" sz="quarter" idx="10"/>
          </p:nvPr>
        </p:nvSpPr>
        <p:spPr bwMode="auto"/>
        <p:txBody>
          <a:bodyPr/>
          <a:lstStyle/>
          <a:p>
            <a:pPr>
              <a:defRPr/>
            </a:pPr>
            <a:fld id="{0AE48A1D-67D2-DF29-61B5-85F7BA39667A}" type="slidenum">
              <a:rPr/>
              <a:t/>
            </a:fld>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01C241-32BA-8271-07AC-EA92E2D9FB08}" type="slidenum">
              <a:rPr/>
              <a:t/>
            </a:fld>
            <a:endParaRP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AAF8495-2C37-1197-C5C2-C67B0E2D5C39}" type="slidenum">
              <a:rPr/>
              <a:t/>
            </a:fld>
            <a:endParaRP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DA44823-7141-E222-E8EE-BE82FC1405C0}" type="slidenum">
              <a:rPr/>
              <a:t/>
            </a:fld>
            <a:endParaRP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C46130E-C8EE-35AA-1E50-F9AF68978C8A}" type="slidenum">
              <a:rPr/>
              <a:t/>
            </a:fld>
            <a:endParaRP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B33F46C-95FF-098D-3EA2-28BBB5D3CD16}" type="slidenum">
              <a:rPr/>
              <a:t/>
            </a:fld>
            <a:endParaRP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EDD6405-45AF-AA15-BF22-5A1803A3BD86}" type="slidenum">
              <a:rPr/>
              <a:t/>
            </a:fld>
            <a:endParaRP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3446379" name="Slide Image Placeholder 1"/>
          <p:cNvSpPr>
            <a:spLocks noChangeAspect="1" noGrp="1" noRot="1"/>
          </p:cNvSpPr>
          <p:nvPr>
            <p:ph type="sldImg"/>
          </p:nvPr>
        </p:nvSpPr>
        <p:spPr bwMode="auto"/>
      </p:sp>
      <p:sp>
        <p:nvSpPr>
          <p:cNvPr id="61082931" name="Notes Placeholder 2"/>
          <p:cNvSpPr>
            <a:spLocks noGrp="1"/>
          </p:cNvSpPr>
          <p:nvPr>
            <p:ph type="body" idx="1"/>
          </p:nvPr>
        </p:nvSpPr>
        <p:spPr bwMode="auto"/>
        <p:txBody>
          <a:bodyPr/>
          <a:lstStyle/>
          <a:p>
            <a:pPr>
              <a:defRPr/>
            </a:pPr>
            <a:endParaRPr/>
          </a:p>
        </p:txBody>
      </p:sp>
      <p:sp>
        <p:nvSpPr>
          <p:cNvPr id="1697759497" name="Slide Number Placeholder 3"/>
          <p:cNvSpPr>
            <a:spLocks noGrp="1"/>
          </p:cNvSpPr>
          <p:nvPr>
            <p:ph type="sldNum" sz="quarter" idx="10"/>
          </p:nvPr>
        </p:nvSpPr>
        <p:spPr bwMode="auto"/>
        <p:txBody>
          <a:bodyPr/>
          <a:lstStyle/>
          <a:p>
            <a:pPr>
              <a:defRPr/>
            </a:pPr>
            <a:fld id="{871E17E8-41AE-896E-F06E-3082AA3E1C61}" type="slidenum">
              <a:rPr/>
              <a:t/>
            </a:fld>
            <a:endParaRP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1073814-7D57-BD8A-DB6E-7F991A39D66A}" type="slidenum">
              <a:rPr/>
              <a:t/>
            </a:fld>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026A81C-0E16-25B7-4C6F-AF5C12A2816D}" type="slidenum">
              <a:rPr/>
              <a:t/>
            </a:fld>
            <a:endParaRP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1B6D3FE-6CFD-BD01-AA41-E133052E0FD7}" type="slidenum">
              <a:rPr/>
              <a:t/>
            </a:fld>
            <a:endParaRP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4743CD4-7E4C-A490-0DD2-B7AD238EE1F1}" type="slidenum">
              <a:rPr/>
              <a:t/>
            </a:fld>
            <a:endParaRP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445E05B-17A7-7DF5-BF63-9ED93A450E6A}" type="slidenum">
              <a:rPr/>
              <a:t/>
            </a:fld>
            <a:endParaRP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F34BF93-7635-0FAB-7A8D-8835188657EF}" type="slidenum">
              <a:rPr/>
              <a:t/>
            </a:fld>
            <a:endParaRP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9367208-26F5-1DE6-AAD6-60AB0A28591F}" type="slidenum">
              <a:rPr/>
              <a:t/>
            </a:fld>
            <a:endParaRP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72B35D3-B52E-1142-57C0-33E20534D93B}" type="slidenum">
              <a:rPr/>
              <a:t/>
            </a:fld>
            <a:endParaRPr/>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F38D355-1773-7A31-4B43-8D99D49730BC}" type="slidenum">
              <a:rPr/>
              <a:t/>
            </a:fld>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7BC4CE5-B8CE-5B20-4DC3-07A49CD3DF96}" type="slidenum">
              <a:rPr/>
              <a:t/>
            </a:fld>
            <a:endParaRPr/>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83D4366-B470-8364-89A5-B090A400D911}" type="slidenum">
              <a:rPr/>
              <a:t/>
            </a:fld>
            <a:endParaRP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3850580" name="Slide Image Placeholder 1"/>
          <p:cNvSpPr>
            <a:spLocks noChangeAspect="1" noGrp="1" noRot="1"/>
          </p:cNvSpPr>
          <p:nvPr>
            <p:ph type="sldImg"/>
          </p:nvPr>
        </p:nvSpPr>
        <p:spPr bwMode="auto"/>
      </p:sp>
      <p:sp>
        <p:nvSpPr>
          <p:cNvPr id="1790032611" name="Notes Placeholder 2"/>
          <p:cNvSpPr>
            <a:spLocks noGrp="1"/>
          </p:cNvSpPr>
          <p:nvPr>
            <p:ph type="body" idx="1"/>
          </p:nvPr>
        </p:nvSpPr>
        <p:spPr bwMode="auto"/>
        <p:txBody>
          <a:bodyPr/>
          <a:lstStyle/>
          <a:p>
            <a:pPr>
              <a:defRPr/>
            </a:pPr>
            <a:endParaRPr/>
          </a:p>
        </p:txBody>
      </p:sp>
      <p:sp>
        <p:nvSpPr>
          <p:cNvPr id="890047810" name="Slide Number Placeholder 3"/>
          <p:cNvSpPr>
            <a:spLocks noGrp="1"/>
          </p:cNvSpPr>
          <p:nvPr>
            <p:ph type="sldNum" sz="quarter" idx="10"/>
          </p:nvPr>
        </p:nvSpPr>
        <p:spPr bwMode="auto"/>
        <p:txBody>
          <a:bodyPr/>
          <a:lstStyle/>
          <a:p>
            <a:pPr>
              <a:defRPr/>
            </a:pPr>
            <a:fld id="{7E5AF3DB-EA22-AF17-15CE-03B128E65B0F}" type="slidenum">
              <a:rPr/>
              <a:t/>
            </a:fld>
            <a:endParaRPr/>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6F941F-7C4F-0CA9-152E-1B641126629F}" type="slidenum">
              <a:rPr/>
              <a:t/>
            </a:fld>
            <a:endParaRPr/>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467C464-339B-7C0E-99E7-EB87F4D57FCD}" type="slidenum">
              <a:rPr/>
              <a:t/>
            </a:fld>
            <a:endParaRPr/>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52128380" name="Slide Image Placeholder 1"/>
          <p:cNvSpPr>
            <a:spLocks noChangeAspect="1" noGrp="1" noRot="1"/>
          </p:cNvSpPr>
          <p:nvPr>
            <p:ph type="sldImg"/>
          </p:nvPr>
        </p:nvSpPr>
        <p:spPr bwMode="auto"/>
      </p:sp>
      <p:sp>
        <p:nvSpPr>
          <p:cNvPr id="522859393" name="Notes Placeholder 2"/>
          <p:cNvSpPr>
            <a:spLocks noGrp="1"/>
          </p:cNvSpPr>
          <p:nvPr>
            <p:ph type="body" idx="1"/>
          </p:nvPr>
        </p:nvSpPr>
        <p:spPr bwMode="auto"/>
        <p:txBody>
          <a:bodyPr/>
          <a:lstStyle/>
          <a:p>
            <a:pPr>
              <a:defRPr/>
            </a:pPr>
            <a:endParaRPr/>
          </a:p>
        </p:txBody>
      </p:sp>
      <p:sp>
        <p:nvSpPr>
          <p:cNvPr id="1011196936" name="Slide Number Placeholder 3"/>
          <p:cNvSpPr>
            <a:spLocks noGrp="1"/>
          </p:cNvSpPr>
          <p:nvPr>
            <p:ph type="sldNum" sz="quarter" idx="10"/>
          </p:nvPr>
        </p:nvSpPr>
        <p:spPr bwMode="auto"/>
        <p:txBody>
          <a:bodyPr/>
          <a:lstStyle/>
          <a:p>
            <a:pPr>
              <a:defRPr/>
            </a:pPr>
            <a:fld id="{41FF13DC-E686-252B-9695-901A7B5EE1AA}" type="slidenum">
              <a:rPr/>
              <a:t/>
            </a:fld>
            <a:endParaRPr/>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6F11A44-D914-5712-77DB-9DB7AEEAFB55}" type="slidenum">
              <a:rPr/>
              <a:t/>
            </a:fld>
            <a:endParaRPr/>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7D3A180-4FD2-A409-EFB2-64B956A3A4D4}" type="slidenum">
              <a:rPr/>
              <a:t/>
            </a:fld>
            <a:endParaRPr/>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725BA79-7264-7504-2512-E08B4A68C941}" type="slidenum">
              <a:rPr/>
              <a:t/>
            </a:fld>
            <a:endParaRPr/>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35DDCE2-EEB9-88E5-305F-F9A7B8D08852}" type="slidenum">
              <a:rPr/>
              <a:t/>
            </a:fld>
            <a:endParaRPr/>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0159A12-1BD2-0D16-F4C8-E7BBF6117D63}" type="slidenum">
              <a:rPr/>
              <a:t/>
            </a:fld>
            <a:endParaRPr/>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A59C703-3976-8211-6102-6B5CE88B6561}" type="slidenum">
              <a:rPr/>
              <a:t/>
            </a:fld>
            <a:endParaRPr/>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790CF6E-7B48-91F1-12E6-DF4416EB5395}" type="slidenum">
              <a:rPr/>
              <a:t/>
            </a:fld>
            <a:endParaRPr/>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30D28F4-4FF3-BD4E-5611-F8D7F68C3FA4}" type="slidenum">
              <a:rPr/>
              <a:t/>
            </a:fld>
            <a:endParaRPr/>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A41D271-C792-1B38-7E27-BDB97EF3E7C2}" type="slidenum">
              <a:rPr/>
              <a:t/>
            </a:fld>
            <a:endParaRPr/>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6C79949-938D-B9C3-AFCF-74BFE112B27E}" type="slidenum">
              <a:rPr/>
              <a:t/>
            </a:fld>
            <a:endParaRPr/>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D91264A-62FA-CDF4-4AD8-74120D197647}" type="slidenum">
              <a:rPr/>
              <a:t/>
            </a:fld>
            <a:endParaRPr/>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15E46EE-2215-89F4-D1D6-93758F727B09}" type="slidenum">
              <a:rPr/>
              <a:t/>
            </a:fld>
            <a:endParaRPr/>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B265F56-499F-AFEF-77CE-4C28816AC12B}" type="slidenum">
              <a:rPr/>
              <a:t/>
            </a:fld>
            <a:endParaRPr/>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1860202-317A-00D1-7A22-D492E28C3E3B}" type="slidenum">
              <a:rPr/>
              <a:t/>
            </a:fld>
            <a:endParaRPr/>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0958344-2B26-9864-5971-9276B0E1780C}" type="slidenum">
              <a:rPr/>
              <a:t/>
            </a:fld>
            <a:endParaRPr/>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F8810D4-FCD4-B0B3-A339-828D35CDBD25}" type="slidenum">
              <a:rPr/>
              <a:t/>
            </a:fld>
            <a:endParaRPr/>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7A49B1-4310-73B6-CDBD-7F02786CBF4C}" type="slidenum">
              <a:rPr/>
              <a:t/>
            </a:fld>
            <a:endParaRPr/>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D2A579E-D61F-D0EE-95E4-D1B4A9E16E6D}" type="slidenum">
              <a:rPr/>
              <a:t/>
            </a:fld>
            <a:endParaRPr/>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7857164" name="Slide Image Placeholder 1"/>
          <p:cNvSpPr>
            <a:spLocks noChangeAspect="1" noGrp="1" noRot="1"/>
          </p:cNvSpPr>
          <p:nvPr>
            <p:ph type="sldImg"/>
          </p:nvPr>
        </p:nvSpPr>
        <p:spPr bwMode="auto"/>
      </p:sp>
      <p:sp>
        <p:nvSpPr>
          <p:cNvPr id="1166913404" name="Notes Placeholder 2"/>
          <p:cNvSpPr>
            <a:spLocks noGrp="1"/>
          </p:cNvSpPr>
          <p:nvPr>
            <p:ph type="body" idx="1"/>
          </p:nvPr>
        </p:nvSpPr>
        <p:spPr bwMode="auto"/>
        <p:txBody>
          <a:bodyPr/>
          <a:lstStyle/>
          <a:p>
            <a:pPr>
              <a:defRPr/>
            </a:pPr>
            <a:endParaRPr/>
          </a:p>
        </p:txBody>
      </p:sp>
      <p:sp>
        <p:nvSpPr>
          <p:cNvPr id="1055376850" name="Slide Number Placeholder 3"/>
          <p:cNvSpPr>
            <a:spLocks noGrp="1"/>
          </p:cNvSpPr>
          <p:nvPr>
            <p:ph type="sldNum" sz="quarter" idx="10"/>
          </p:nvPr>
        </p:nvSpPr>
        <p:spPr bwMode="auto"/>
        <p:txBody>
          <a:bodyPr/>
          <a:lstStyle/>
          <a:p>
            <a:pPr>
              <a:defRPr/>
            </a:pPr>
            <a:fld id="{686FC495-1BAA-8014-80AB-BBDC143C23D2}" type="slidenum">
              <a:rPr/>
              <a:t/>
            </a:fld>
            <a:endParaRPr/>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3DE207-020F-20DC-A64D-9CB63AE75BDB}" type="slidenum">
              <a:rPr/>
              <a:t/>
            </a:fld>
            <a:endParaRPr/>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E76A26-0F51-0BE5-D968-72D810DBF605}" type="slidenum">
              <a:rPr/>
              <a:t/>
            </a:fld>
            <a:endParaRPr/>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F423255-A358-EEC7-B341-4FAE1F6B306E}" type="slidenum">
              <a:rPr/>
              <a:t/>
            </a:fld>
            <a:endParaRPr/>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9C68DAC-3CFB-DAF6-06EE-9165AFCCD8E8}" type="slidenum">
              <a:rPr/>
              <a:t/>
            </a:fld>
            <a:endParaRPr/>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4220378" name="Slide Image Placeholder 1"/>
          <p:cNvSpPr>
            <a:spLocks noChangeAspect="1" noGrp="1" noRot="1"/>
          </p:cNvSpPr>
          <p:nvPr>
            <p:ph type="sldImg"/>
          </p:nvPr>
        </p:nvSpPr>
        <p:spPr bwMode="auto"/>
      </p:sp>
      <p:sp>
        <p:nvSpPr>
          <p:cNvPr id="1580972933" name="Notes Placeholder 2"/>
          <p:cNvSpPr>
            <a:spLocks noGrp="1"/>
          </p:cNvSpPr>
          <p:nvPr>
            <p:ph type="body" idx="1"/>
          </p:nvPr>
        </p:nvSpPr>
        <p:spPr bwMode="auto"/>
        <p:txBody>
          <a:bodyPr/>
          <a:lstStyle/>
          <a:p>
            <a:pPr>
              <a:defRPr/>
            </a:pPr>
            <a:endParaRPr/>
          </a:p>
        </p:txBody>
      </p:sp>
      <p:sp>
        <p:nvSpPr>
          <p:cNvPr id="292365097" name="Slide Number Placeholder 3"/>
          <p:cNvSpPr>
            <a:spLocks noGrp="1"/>
          </p:cNvSpPr>
          <p:nvPr>
            <p:ph type="sldNum" sz="quarter" idx="10"/>
          </p:nvPr>
        </p:nvSpPr>
        <p:spPr bwMode="auto"/>
        <p:txBody>
          <a:bodyPr/>
          <a:lstStyle/>
          <a:p>
            <a:pPr>
              <a:defRPr/>
            </a:pPr>
            <a:fld id="{0B4488C1-3C5F-F6BD-A1BA-BD6BD85BE686}" type="slidenum">
              <a:rPr/>
              <a:t/>
            </a:fld>
            <a:endParaRPr/>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DF59CEF-BB47-0CB7-F8F5-DF78DD626F05}" type="slidenum">
              <a:rPr/>
              <a:t/>
            </a:fld>
            <a:endParaRPr/>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3FC090E-0168-E8BF-0969-7FD11D40494E}" type="slidenum">
              <a:rPr/>
              <a:t/>
            </a:fld>
            <a:endParaRPr/>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74548954" name="Slide Image Placeholder 1"/>
          <p:cNvSpPr>
            <a:spLocks noChangeAspect="1" noGrp="1" noRot="1"/>
          </p:cNvSpPr>
          <p:nvPr>
            <p:ph type="sldImg"/>
          </p:nvPr>
        </p:nvSpPr>
        <p:spPr bwMode="auto"/>
      </p:sp>
      <p:sp>
        <p:nvSpPr>
          <p:cNvPr id="1242941121" name="Notes Placeholder 2"/>
          <p:cNvSpPr>
            <a:spLocks noGrp="1"/>
          </p:cNvSpPr>
          <p:nvPr>
            <p:ph type="body" idx="1"/>
          </p:nvPr>
        </p:nvSpPr>
        <p:spPr bwMode="auto"/>
        <p:txBody>
          <a:bodyPr/>
          <a:lstStyle/>
          <a:p>
            <a:pPr>
              <a:defRPr/>
            </a:pPr>
            <a:endParaRPr/>
          </a:p>
        </p:txBody>
      </p:sp>
      <p:sp>
        <p:nvSpPr>
          <p:cNvPr id="161477500" name="Slide Number Placeholder 3"/>
          <p:cNvSpPr>
            <a:spLocks noGrp="1"/>
          </p:cNvSpPr>
          <p:nvPr>
            <p:ph type="sldNum" sz="quarter" idx="10"/>
          </p:nvPr>
        </p:nvSpPr>
        <p:spPr bwMode="auto"/>
        <p:txBody>
          <a:bodyPr/>
          <a:lstStyle/>
          <a:p>
            <a:pPr>
              <a:defRPr/>
            </a:pPr>
            <a:fld id="{5383ABF7-EFD1-E5FC-B7B3-2B1B99A5EA71}" type="slidenum">
              <a:rPr/>
              <a:t/>
            </a:fld>
            <a:endParaRPr/>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52112224" name="Slide Image Placeholder 1"/>
          <p:cNvSpPr>
            <a:spLocks noChangeAspect="1" noGrp="1" noRot="1"/>
          </p:cNvSpPr>
          <p:nvPr>
            <p:ph type="sldImg"/>
          </p:nvPr>
        </p:nvSpPr>
        <p:spPr bwMode="auto"/>
      </p:sp>
      <p:sp>
        <p:nvSpPr>
          <p:cNvPr id="1880836742" name="Notes Placeholder 2"/>
          <p:cNvSpPr>
            <a:spLocks noGrp="1"/>
          </p:cNvSpPr>
          <p:nvPr>
            <p:ph type="body" idx="1"/>
          </p:nvPr>
        </p:nvSpPr>
        <p:spPr bwMode="auto"/>
        <p:txBody>
          <a:bodyPr/>
          <a:lstStyle/>
          <a:p>
            <a:pPr>
              <a:defRPr/>
            </a:pPr>
            <a:endParaRPr/>
          </a:p>
        </p:txBody>
      </p:sp>
      <p:sp>
        <p:nvSpPr>
          <p:cNvPr id="2073889857" name="Slide Number Placeholder 3"/>
          <p:cNvSpPr>
            <a:spLocks noGrp="1"/>
          </p:cNvSpPr>
          <p:nvPr>
            <p:ph type="sldNum" sz="quarter" idx="10"/>
          </p:nvPr>
        </p:nvSpPr>
        <p:spPr bwMode="auto"/>
        <p:txBody>
          <a:bodyPr/>
          <a:lstStyle/>
          <a:p>
            <a:pPr>
              <a:defRPr/>
            </a:pPr>
            <a:fld id="{D9410A9A-0F9C-D793-A2B4-23C7C2AD3444}" type="slidenum">
              <a:rPr/>
              <a:t/>
            </a:fld>
            <a:endParaRPr/>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714846" name="Slide Image Placeholder 1"/>
          <p:cNvSpPr>
            <a:spLocks noChangeAspect="1" noGrp="1" noRot="1"/>
          </p:cNvSpPr>
          <p:nvPr>
            <p:ph type="sldImg"/>
          </p:nvPr>
        </p:nvSpPr>
        <p:spPr bwMode="auto"/>
      </p:sp>
      <p:sp>
        <p:nvSpPr>
          <p:cNvPr id="653937773" name="Notes Placeholder 2"/>
          <p:cNvSpPr>
            <a:spLocks noGrp="1"/>
          </p:cNvSpPr>
          <p:nvPr>
            <p:ph type="body" idx="1"/>
          </p:nvPr>
        </p:nvSpPr>
        <p:spPr bwMode="auto"/>
        <p:txBody>
          <a:bodyPr/>
          <a:lstStyle/>
          <a:p>
            <a:pPr>
              <a:defRPr/>
            </a:pPr>
            <a:endParaRPr/>
          </a:p>
        </p:txBody>
      </p:sp>
      <p:sp>
        <p:nvSpPr>
          <p:cNvPr id="1325055434" name="Slide Number Placeholder 3"/>
          <p:cNvSpPr>
            <a:spLocks noGrp="1"/>
          </p:cNvSpPr>
          <p:nvPr>
            <p:ph type="sldNum" sz="quarter" idx="10"/>
          </p:nvPr>
        </p:nvSpPr>
        <p:spPr bwMode="auto"/>
        <p:txBody>
          <a:bodyPr/>
          <a:lstStyle/>
          <a:p>
            <a:pPr>
              <a:defRPr/>
            </a:pPr>
            <a:fld id="{5A30BD2C-265B-5D96-9BE9-24BFD2043AC0}" type="slidenum">
              <a:rPr/>
              <a:t/>
            </a:fld>
            <a:endParaRPr/>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34896FD-F4C8-8570-BBEB-9E29D52FA469}" type="slidenum">
              <a:rPr/>
              <a:t/>
            </a:fld>
            <a:endParaRPr/>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3221363" name="Slide Image Placeholder 1"/>
          <p:cNvSpPr>
            <a:spLocks noChangeAspect="1" noGrp="1" noRot="1"/>
          </p:cNvSpPr>
          <p:nvPr>
            <p:ph type="sldImg"/>
          </p:nvPr>
        </p:nvSpPr>
        <p:spPr bwMode="auto"/>
      </p:sp>
      <p:sp>
        <p:nvSpPr>
          <p:cNvPr id="690825648" name="Notes Placeholder 2"/>
          <p:cNvSpPr>
            <a:spLocks noGrp="1"/>
          </p:cNvSpPr>
          <p:nvPr>
            <p:ph type="body" idx="1"/>
          </p:nvPr>
        </p:nvSpPr>
        <p:spPr bwMode="auto"/>
        <p:txBody>
          <a:bodyPr/>
          <a:lstStyle/>
          <a:p>
            <a:pPr>
              <a:defRPr/>
            </a:pPr>
            <a:endParaRPr/>
          </a:p>
        </p:txBody>
      </p:sp>
      <p:sp>
        <p:nvSpPr>
          <p:cNvPr id="797876306" name="Slide Number Placeholder 3"/>
          <p:cNvSpPr>
            <a:spLocks noGrp="1"/>
          </p:cNvSpPr>
          <p:nvPr>
            <p:ph type="sldNum" sz="quarter" idx="10"/>
          </p:nvPr>
        </p:nvSpPr>
        <p:spPr bwMode="auto"/>
        <p:txBody>
          <a:bodyPr/>
          <a:lstStyle/>
          <a:p>
            <a:pPr>
              <a:defRPr/>
            </a:pPr>
            <a:fld id="{D0C262E4-A1BB-CC0C-5330-938F01828325}" type="slidenum">
              <a:rPr/>
              <a:t/>
            </a:fld>
            <a:endParaRPr/>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84723C2-469B-7B7F-E0FA-C705B138AFF8}" type="slidenum">
              <a:rPr/>
              <a:t/>
            </a:fld>
            <a:endParaRPr/>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492506" name="Slide Image Placeholder 1"/>
          <p:cNvSpPr>
            <a:spLocks noChangeAspect="1" noGrp="1" noRot="1"/>
          </p:cNvSpPr>
          <p:nvPr>
            <p:ph type="sldImg"/>
          </p:nvPr>
        </p:nvSpPr>
        <p:spPr bwMode="auto"/>
      </p:sp>
      <p:sp>
        <p:nvSpPr>
          <p:cNvPr id="1438903114" name="Notes Placeholder 2"/>
          <p:cNvSpPr>
            <a:spLocks noGrp="1"/>
          </p:cNvSpPr>
          <p:nvPr>
            <p:ph type="body" idx="1"/>
          </p:nvPr>
        </p:nvSpPr>
        <p:spPr bwMode="auto"/>
        <p:txBody>
          <a:bodyPr/>
          <a:lstStyle/>
          <a:p>
            <a:pPr>
              <a:defRPr/>
            </a:pPr>
            <a:endParaRPr/>
          </a:p>
        </p:txBody>
      </p:sp>
      <p:sp>
        <p:nvSpPr>
          <p:cNvPr id="1463689252" name="Slide Number Placeholder 3"/>
          <p:cNvSpPr>
            <a:spLocks noGrp="1"/>
          </p:cNvSpPr>
          <p:nvPr>
            <p:ph type="sldNum" sz="quarter" idx="10"/>
          </p:nvPr>
        </p:nvSpPr>
        <p:spPr bwMode="auto"/>
        <p:txBody>
          <a:bodyPr/>
          <a:lstStyle/>
          <a:p>
            <a:pPr>
              <a:defRPr/>
            </a:pPr>
            <a:fld id="{4D4826AB-BAA2-1C80-953B-4B394483465D}" type="slidenum">
              <a:rPr/>
              <a:t/>
            </a:fld>
            <a:endParaRPr/>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5544296" name="Slide Image Placeholder 1"/>
          <p:cNvSpPr>
            <a:spLocks noChangeAspect="1" noGrp="1" noRot="1"/>
          </p:cNvSpPr>
          <p:nvPr>
            <p:ph type="sldImg"/>
          </p:nvPr>
        </p:nvSpPr>
        <p:spPr bwMode="auto"/>
      </p:sp>
      <p:sp>
        <p:nvSpPr>
          <p:cNvPr id="1650978633" name="Notes Placeholder 2"/>
          <p:cNvSpPr>
            <a:spLocks noGrp="1"/>
          </p:cNvSpPr>
          <p:nvPr>
            <p:ph type="body" idx="1"/>
          </p:nvPr>
        </p:nvSpPr>
        <p:spPr bwMode="auto"/>
        <p:txBody>
          <a:bodyPr/>
          <a:lstStyle/>
          <a:p>
            <a:pPr>
              <a:defRPr/>
            </a:pPr>
            <a:endParaRPr/>
          </a:p>
        </p:txBody>
      </p:sp>
      <p:sp>
        <p:nvSpPr>
          <p:cNvPr id="96611462" name="Slide Number Placeholder 3"/>
          <p:cNvSpPr>
            <a:spLocks noGrp="1"/>
          </p:cNvSpPr>
          <p:nvPr>
            <p:ph type="sldNum" sz="quarter" idx="10"/>
          </p:nvPr>
        </p:nvSpPr>
        <p:spPr bwMode="auto"/>
        <p:txBody>
          <a:bodyPr/>
          <a:lstStyle/>
          <a:p>
            <a:pPr>
              <a:defRPr/>
            </a:pPr>
            <a:fld id="{A8686EAA-AFC5-E2EE-61A0-E4440D3976B3}" type="slidenum">
              <a:rPr/>
              <a:t/>
            </a:fld>
            <a:endParaRPr/>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9559271" name="Slide Image Placeholder 1"/>
          <p:cNvSpPr>
            <a:spLocks noChangeAspect="1" noGrp="1" noRot="1"/>
          </p:cNvSpPr>
          <p:nvPr>
            <p:ph type="sldImg"/>
          </p:nvPr>
        </p:nvSpPr>
        <p:spPr bwMode="auto"/>
      </p:sp>
      <p:sp>
        <p:nvSpPr>
          <p:cNvPr id="18697587" name="Notes Placeholder 2"/>
          <p:cNvSpPr>
            <a:spLocks noGrp="1"/>
          </p:cNvSpPr>
          <p:nvPr>
            <p:ph type="body" idx="1"/>
          </p:nvPr>
        </p:nvSpPr>
        <p:spPr bwMode="auto"/>
        <p:txBody>
          <a:bodyPr/>
          <a:lstStyle/>
          <a:p>
            <a:pPr>
              <a:defRPr/>
            </a:pPr>
            <a:endParaRPr/>
          </a:p>
        </p:txBody>
      </p:sp>
      <p:sp>
        <p:nvSpPr>
          <p:cNvPr id="47574573" name="Slide Number Placeholder 3"/>
          <p:cNvSpPr>
            <a:spLocks noGrp="1"/>
          </p:cNvSpPr>
          <p:nvPr>
            <p:ph type="sldNum" sz="quarter" idx="10"/>
          </p:nvPr>
        </p:nvSpPr>
        <p:spPr bwMode="auto"/>
        <p:txBody>
          <a:bodyPr/>
          <a:lstStyle/>
          <a:p>
            <a:pPr>
              <a:defRPr/>
            </a:pPr>
            <a:fld id="{25689595-BA1B-5C65-1715-F75FEC08467D}" type="slidenum">
              <a:rPr/>
              <a:t/>
            </a:fld>
            <a:endParaRPr/>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1249484" name="Slide Image Placeholder 1"/>
          <p:cNvSpPr>
            <a:spLocks noChangeAspect="1" noGrp="1" noRot="1"/>
          </p:cNvSpPr>
          <p:nvPr>
            <p:ph type="sldImg"/>
          </p:nvPr>
        </p:nvSpPr>
        <p:spPr bwMode="auto"/>
      </p:sp>
      <p:sp>
        <p:nvSpPr>
          <p:cNvPr id="1658772788" name="Notes Placeholder 2"/>
          <p:cNvSpPr>
            <a:spLocks noGrp="1"/>
          </p:cNvSpPr>
          <p:nvPr>
            <p:ph type="body" idx="1"/>
          </p:nvPr>
        </p:nvSpPr>
        <p:spPr bwMode="auto"/>
        <p:txBody>
          <a:bodyPr/>
          <a:lstStyle/>
          <a:p>
            <a:pPr>
              <a:defRPr/>
            </a:pPr>
            <a:endParaRPr/>
          </a:p>
        </p:txBody>
      </p:sp>
      <p:sp>
        <p:nvSpPr>
          <p:cNvPr id="1609702061" name="Slide Number Placeholder 3"/>
          <p:cNvSpPr>
            <a:spLocks noGrp="1"/>
          </p:cNvSpPr>
          <p:nvPr>
            <p:ph type="sldNum" sz="quarter" idx="10"/>
          </p:nvPr>
        </p:nvSpPr>
        <p:spPr bwMode="auto"/>
        <p:txBody>
          <a:bodyPr/>
          <a:lstStyle/>
          <a:p>
            <a:pPr>
              <a:defRPr/>
            </a:pPr>
            <a:fld id="{AD83EBEB-DACB-02CB-2FEC-C26659A55201}" type="slidenum">
              <a:rPr/>
              <a:t/>
            </a:fld>
            <a:endParaRPr/>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45293596" name="Slide Image Placeholder 1"/>
          <p:cNvSpPr>
            <a:spLocks noChangeAspect="1" noGrp="1" noRot="1"/>
          </p:cNvSpPr>
          <p:nvPr>
            <p:ph type="sldImg"/>
          </p:nvPr>
        </p:nvSpPr>
        <p:spPr bwMode="auto"/>
      </p:sp>
      <p:sp>
        <p:nvSpPr>
          <p:cNvPr id="1151814105" name="Notes Placeholder 2"/>
          <p:cNvSpPr>
            <a:spLocks noGrp="1"/>
          </p:cNvSpPr>
          <p:nvPr>
            <p:ph type="body" idx="1"/>
          </p:nvPr>
        </p:nvSpPr>
        <p:spPr bwMode="auto"/>
        <p:txBody>
          <a:bodyPr/>
          <a:lstStyle/>
          <a:p>
            <a:pPr>
              <a:defRPr/>
            </a:pPr>
            <a:endParaRPr/>
          </a:p>
        </p:txBody>
      </p:sp>
      <p:sp>
        <p:nvSpPr>
          <p:cNvPr id="174885972" name="Slide Number Placeholder 3"/>
          <p:cNvSpPr>
            <a:spLocks noGrp="1"/>
          </p:cNvSpPr>
          <p:nvPr>
            <p:ph type="sldNum" sz="quarter" idx="10"/>
          </p:nvPr>
        </p:nvSpPr>
        <p:spPr bwMode="auto"/>
        <p:txBody>
          <a:bodyPr/>
          <a:lstStyle/>
          <a:p>
            <a:pPr>
              <a:defRPr/>
            </a:pPr>
            <a:fld id="{D18CB223-38EB-462D-8733-E7A24B70DFFC}" type="slidenum">
              <a:rPr/>
              <a:t/>
            </a:fld>
            <a:endParaRPr/>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79737034" name="Slide Image Placeholder 1"/>
          <p:cNvSpPr>
            <a:spLocks noChangeAspect="1" noGrp="1" noRot="1"/>
          </p:cNvSpPr>
          <p:nvPr>
            <p:ph type="sldImg"/>
          </p:nvPr>
        </p:nvSpPr>
        <p:spPr bwMode="auto"/>
      </p:sp>
      <p:sp>
        <p:nvSpPr>
          <p:cNvPr id="356895943" name="Notes Placeholder 2"/>
          <p:cNvSpPr>
            <a:spLocks noGrp="1"/>
          </p:cNvSpPr>
          <p:nvPr>
            <p:ph type="body" idx="1"/>
          </p:nvPr>
        </p:nvSpPr>
        <p:spPr bwMode="auto"/>
        <p:txBody>
          <a:bodyPr/>
          <a:lstStyle/>
          <a:p>
            <a:pPr>
              <a:defRPr/>
            </a:pPr>
            <a:endParaRPr/>
          </a:p>
        </p:txBody>
      </p:sp>
      <p:sp>
        <p:nvSpPr>
          <p:cNvPr id="1463101231" name="Slide Number Placeholder 3"/>
          <p:cNvSpPr>
            <a:spLocks noGrp="1"/>
          </p:cNvSpPr>
          <p:nvPr>
            <p:ph type="sldNum" sz="quarter" idx="10"/>
          </p:nvPr>
        </p:nvSpPr>
        <p:spPr bwMode="auto"/>
        <p:txBody>
          <a:bodyPr/>
          <a:lstStyle/>
          <a:p>
            <a:pPr>
              <a:defRPr/>
            </a:pPr>
            <a:fld id="{7D60ADF6-B859-52B1-A444-CC07559B60D1}" type="slidenum">
              <a:rPr/>
              <a:t/>
            </a:fld>
            <a:endParaRPr/>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9237544" name="Slide Image Placeholder 1"/>
          <p:cNvSpPr>
            <a:spLocks noChangeAspect="1" noGrp="1" noRot="1"/>
          </p:cNvSpPr>
          <p:nvPr>
            <p:ph type="sldImg"/>
          </p:nvPr>
        </p:nvSpPr>
        <p:spPr bwMode="auto"/>
      </p:sp>
      <p:sp>
        <p:nvSpPr>
          <p:cNvPr id="419986767" name="Notes Placeholder 2"/>
          <p:cNvSpPr>
            <a:spLocks noGrp="1"/>
          </p:cNvSpPr>
          <p:nvPr>
            <p:ph type="body" idx="1"/>
          </p:nvPr>
        </p:nvSpPr>
        <p:spPr bwMode="auto"/>
        <p:txBody>
          <a:bodyPr/>
          <a:lstStyle/>
          <a:p>
            <a:pPr>
              <a:defRPr/>
            </a:pPr>
            <a:endParaRPr/>
          </a:p>
        </p:txBody>
      </p:sp>
      <p:sp>
        <p:nvSpPr>
          <p:cNvPr id="910823764" name="Slide Number Placeholder 3"/>
          <p:cNvSpPr>
            <a:spLocks noGrp="1"/>
          </p:cNvSpPr>
          <p:nvPr>
            <p:ph type="sldNum" sz="quarter" idx="10"/>
          </p:nvPr>
        </p:nvSpPr>
        <p:spPr bwMode="auto"/>
        <p:txBody>
          <a:bodyPr/>
          <a:lstStyle/>
          <a:p>
            <a:pPr>
              <a:defRPr/>
            </a:pPr>
            <a:fld id="{64E7ABCC-F617-0E26-327A-0267424A0B19}" type="slidenum">
              <a:rPr/>
              <a:t/>
            </a:fld>
            <a:endParaRPr/>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88326126" name="Slide Image Placeholder 1"/>
          <p:cNvSpPr>
            <a:spLocks noChangeAspect="1" noGrp="1" noRot="1"/>
          </p:cNvSpPr>
          <p:nvPr>
            <p:ph type="sldImg"/>
          </p:nvPr>
        </p:nvSpPr>
        <p:spPr bwMode="auto"/>
      </p:sp>
      <p:sp>
        <p:nvSpPr>
          <p:cNvPr id="1343939495" name="Notes Placeholder 2"/>
          <p:cNvSpPr>
            <a:spLocks noGrp="1"/>
          </p:cNvSpPr>
          <p:nvPr>
            <p:ph type="body" idx="1"/>
          </p:nvPr>
        </p:nvSpPr>
        <p:spPr bwMode="auto"/>
        <p:txBody>
          <a:bodyPr/>
          <a:lstStyle/>
          <a:p>
            <a:pPr>
              <a:defRPr/>
            </a:pPr>
            <a:endParaRPr/>
          </a:p>
        </p:txBody>
      </p:sp>
      <p:sp>
        <p:nvSpPr>
          <p:cNvPr id="1116340413" name="Slide Number Placeholder 3"/>
          <p:cNvSpPr>
            <a:spLocks noGrp="1"/>
          </p:cNvSpPr>
          <p:nvPr>
            <p:ph type="sldNum" sz="quarter" idx="10"/>
          </p:nvPr>
        </p:nvSpPr>
        <p:spPr bwMode="auto"/>
        <p:txBody>
          <a:bodyPr/>
          <a:lstStyle/>
          <a:p>
            <a:pPr>
              <a:defRPr/>
            </a:pPr>
            <a:fld id="{1FC93F4C-F038-9030-2154-4E17B17BD9A4}" type="slidenum">
              <a:rPr/>
              <a:t/>
            </a:fld>
            <a:endParaRPr/>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1371095" name="Slide Image Placeholder 1"/>
          <p:cNvSpPr>
            <a:spLocks noChangeAspect="1" noGrp="1" noRot="1"/>
          </p:cNvSpPr>
          <p:nvPr>
            <p:ph type="sldImg"/>
          </p:nvPr>
        </p:nvSpPr>
        <p:spPr bwMode="auto"/>
      </p:sp>
      <p:sp>
        <p:nvSpPr>
          <p:cNvPr id="768713797" name="Notes Placeholder 2"/>
          <p:cNvSpPr>
            <a:spLocks noGrp="1"/>
          </p:cNvSpPr>
          <p:nvPr>
            <p:ph type="body" idx="1"/>
          </p:nvPr>
        </p:nvSpPr>
        <p:spPr bwMode="auto"/>
        <p:txBody>
          <a:bodyPr/>
          <a:lstStyle/>
          <a:p>
            <a:pPr>
              <a:defRPr/>
            </a:pPr>
            <a:endParaRPr/>
          </a:p>
        </p:txBody>
      </p:sp>
      <p:sp>
        <p:nvSpPr>
          <p:cNvPr id="1884784446" name="Slide Number Placeholder 3"/>
          <p:cNvSpPr>
            <a:spLocks noGrp="1"/>
          </p:cNvSpPr>
          <p:nvPr>
            <p:ph type="sldNum" sz="quarter" idx="10"/>
          </p:nvPr>
        </p:nvSpPr>
        <p:spPr bwMode="auto"/>
        <p:txBody>
          <a:bodyPr/>
          <a:lstStyle/>
          <a:p>
            <a:pPr>
              <a:defRPr/>
            </a:pPr>
            <a:fld id="{FC395B33-357A-762A-0145-AD81700FDA08}" type="slidenum">
              <a:rPr/>
              <a:t/>
            </a:fld>
            <a:endParaRPr/>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DB6231F-91DC-9755-12A8-E19FC5912F5C}" type="slidenum">
              <a:rPr/>
              <a:t/>
            </a:fld>
            <a:endParaRPr/>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8142294" name="Slide Image Placeholder 1"/>
          <p:cNvSpPr>
            <a:spLocks noChangeAspect="1" noGrp="1" noRot="1"/>
          </p:cNvSpPr>
          <p:nvPr>
            <p:ph type="sldImg"/>
          </p:nvPr>
        </p:nvSpPr>
        <p:spPr bwMode="auto"/>
      </p:sp>
      <p:sp>
        <p:nvSpPr>
          <p:cNvPr id="34945307" name="Notes Placeholder 2"/>
          <p:cNvSpPr>
            <a:spLocks noGrp="1"/>
          </p:cNvSpPr>
          <p:nvPr>
            <p:ph type="body" idx="1"/>
          </p:nvPr>
        </p:nvSpPr>
        <p:spPr bwMode="auto"/>
        <p:txBody>
          <a:bodyPr/>
          <a:lstStyle/>
          <a:p>
            <a:pPr>
              <a:defRPr/>
            </a:pPr>
            <a:endParaRPr/>
          </a:p>
        </p:txBody>
      </p:sp>
      <p:sp>
        <p:nvSpPr>
          <p:cNvPr id="1043480269" name="Slide Number Placeholder 3"/>
          <p:cNvSpPr>
            <a:spLocks noGrp="1"/>
          </p:cNvSpPr>
          <p:nvPr>
            <p:ph type="sldNum" sz="quarter" idx="10"/>
          </p:nvPr>
        </p:nvSpPr>
        <p:spPr bwMode="auto"/>
        <p:txBody>
          <a:bodyPr/>
          <a:lstStyle/>
          <a:p>
            <a:pPr>
              <a:defRPr/>
            </a:pPr>
            <a:fld id="{ADB4B374-6DD6-D119-9940-B23C27474D9E}" type="slidenum">
              <a:rPr/>
              <a:t/>
            </a:fld>
            <a:endParaRPr/>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30185850" name="Slide Image Placeholder 1"/>
          <p:cNvSpPr>
            <a:spLocks noChangeAspect="1" noGrp="1" noRot="1"/>
          </p:cNvSpPr>
          <p:nvPr>
            <p:ph type="sldImg"/>
          </p:nvPr>
        </p:nvSpPr>
        <p:spPr bwMode="auto"/>
      </p:sp>
      <p:sp>
        <p:nvSpPr>
          <p:cNvPr id="1589342266" name="Notes Placeholder 2"/>
          <p:cNvSpPr>
            <a:spLocks noGrp="1"/>
          </p:cNvSpPr>
          <p:nvPr>
            <p:ph type="body" idx="1"/>
          </p:nvPr>
        </p:nvSpPr>
        <p:spPr bwMode="auto"/>
        <p:txBody>
          <a:bodyPr/>
          <a:lstStyle/>
          <a:p>
            <a:pPr>
              <a:defRPr/>
            </a:pPr>
            <a:endParaRPr/>
          </a:p>
        </p:txBody>
      </p:sp>
      <p:sp>
        <p:nvSpPr>
          <p:cNvPr id="1964535931" name="Slide Number Placeholder 3"/>
          <p:cNvSpPr>
            <a:spLocks noGrp="1"/>
          </p:cNvSpPr>
          <p:nvPr>
            <p:ph type="sldNum" sz="quarter" idx="10"/>
          </p:nvPr>
        </p:nvSpPr>
        <p:spPr bwMode="auto"/>
        <p:txBody>
          <a:bodyPr/>
          <a:lstStyle/>
          <a:p>
            <a:pPr>
              <a:defRPr/>
            </a:pPr>
            <a:fld id="{04A8FEA1-190E-06F5-B8BE-E3FDBF60834A}" type="slidenum">
              <a:rPr/>
              <a:t/>
            </a:fld>
            <a:endParaRPr/>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26252643" name="Slide Image Placeholder 1"/>
          <p:cNvSpPr>
            <a:spLocks noChangeAspect="1" noGrp="1" noRot="1"/>
          </p:cNvSpPr>
          <p:nvPr>
            <p:ph type="sldImg"/>
          </p:nvPr>
        </p:nvSpPr>
        <p:spPr bwMode="auto"/>
      </p:sp>
      <p:sp>
        <p:nvSpPr>
          <p:cNvPr id="1519360956" name="Notes Placeholder 2"/>
          <p:cNvSpPr>
            <a:spLocks noGrp="1"/>
          </p:cNvSpPr>
          <p:nvPr>
            <p:ph type="body" idx="1"/>
          </p:nvPr>
        </p:nvSpPr>
        <p:spPr bwMode="auto"/>
        <p:txBody>
          <a:bodyPr/>
          <a:lstStyle/>
          <a:p>
            <a:pPr>
              <a:defRPr/>
            </a:pPr>
            <a:endParaRPr/>
          </a:p>
        </p:txBody>
      </p:sp>
      <p:sp>
        <p:nvSpPr>
          <p:cNvPr id="935137632" name="Slide Number Placeholder 3"/>
          <p:cNvSpPr>
            <a:spLocks noGrp="1"/>
          </p:cNvSpPr>
          <p:nvPr>
            <p:ph type="sldNum" sz="quarter" idx="10"/>
          </p:nvPr>
        </p:nvSpPr>
        <p:spPr bwMode="auto"/>
        <p:txBody>
          <a:bodyPr/>
          <a:lstStyle/>
          <a:p>
            <a:pPr>
              <a:defRPr/>
            </a:pPr>
            <a:fld id="{6BEB431A-9D7C-5060-55E3-485AA66854FD}" type="slidenum">
              <a:rPr/>
              <a:t/>
            </a:fld>
            <a:endParaRPr/>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0EC1ADB-77A5-328E-1198-9C53CA94D536}" type="slidenum">
              <a:rPr/>
              <a:t/>
            </a:fld>
            <a:endParaRPr/>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F260832-AC6E-E712-0729-A4D6D2A82AA3}" type="slidenum">
              <a:rPr/>
              <a:t/>
            </a:fld>
            <a:endParaRPr/>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3378215" name="Slide Image Placeholder 1"/>
          <p:cNvSpPr>
            <a:spLocks noChangeAspect="1" noGrp="1" noRot="1"/>
          </p:cNvSpPr>
          <p:nvPr>
            <p:ph type="sldImg"/>
          </p:nvPr>
        </p:nvSpPr>
        <p:spPr bwMode="auto"/>
      </p:sp>
      <p:sp>
        <p:nvSpPr>
          <p:cNvPr id="951313530" name="Notes Placeholder 2"/>
          <p:cNvSpPr>
            <a:spLocks noGrp="1"/>
          </p:cNvSpPr>
          <p:nvPr>
            <p:ph type="body" idx="1"/>
          </p:nvPr>
        </p:nvSpPr>
        <p:spPr bwMode="auto"/>
        <p:txBody>
          <a:bodyPr/>
          <a:lstStyle/>
          <a:p>
            <a:pPr>
              <a:defRPr/>
            </a:pPr>
            <a:endParaRPr/>
          </a:p>
        </p:txBody>
      </p:sp>
      <p:sp>
        <p:nvSpPr>
          <p:cNvPr id="1998069720" name="Slide Number Placeholder 3"/>
          <p:cNvSpPr>
            <a:spLocks noGrp="1"/>
          </p:cNvSpPr>
          <p:nvPr>
            <p:ph type="sldNum" sz="quarter" idx="10"/>
          </p:nvPr>
        </p:nvSpPr>
        <p:spPr bwMode="auto"/>
        <p:txBody>
          <a:bodyPr/>
          <a:lstStyle/>
          <a:p>
            <a:pPr>
              <a:defRPr/>
            </a:pPr>
            <a:fld id="{B5D03A7E-AECA-0DA9-B189-0C3CBED0653B}" type="slidenum">
              <a:rPr/>
              <a:t/>
            </a:fld>
            <a:endParaRPr/>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33527948" name="Slide Image Placeholder 1"/>
          <p:cNvSpPr>
            <a:spLocks noChangeAspect="1" noGrp="1" noRot="1"/>
          </p:cNvSpPr>
          <p:nvPr>
            <p:ph type="sldImg"/>
          </p:nvPr>
        </p:nvSpPr>
        <p:spPr bwMode="auto"/>
      </p:sp>
      <p:sp>
        <p:nvSpPr>
          <p:cNvPr id="1609577875" name="Notes Placeholder 2"/>
          <p:cNvSpPr>
            <a:spLocks noGrp="1"/>
          </p:cNvSpPr>
          <p:nvPr>
            <p:ph type="body" idx="1"/>
          </p:nvPr>
        </p:nvSpPr>
        <p:spPr bwMode="auto"/>
        <p:txBody>
          <a:bodyPr/>
          <a:lstStyle/>
          <a:p>
            <a:pPr>
              <a:defRPr/>
            </a:pPr>
            <a:endParaRPr/>
          </a:p>
        </p:txBody>
      </p:sp>
      <p:sp>
        <p:nvSpPr>
          <p:cNvPr id="276804715" name="Slide Number Placeholder 3"/>
          <p:cNvSpPr>
            <a:spLocks noGrp="1"/>
          </p:cNvSpPr>
          <p:nvPr>
            <p:ph type="sldNum" sz="quarter" idx="10"/>
          </p:nvPr>
        </p:nvSpPr>
        <p:spPr bwMode="auto"/>
        <p:txBody>
          <a:bodyPr/>
          <a:lstStyle/>
          <a:p>
            <a:pPr>
              <a:defRPr/>
            </a:pPr>
            <a:fld id="{8C9CD2CB-B38E-734B-4959-A1DD821758B3}" type="slidenum">
              <a:rPr/>
              <a:t/>
            </a:fld>
            <a:endParaRPr/>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FB37BB9-400C-8FD5-33EE-3ADCF1E45D75}" type="slidenum">
              <a:rPr/>
              <a:t/>
            </a:fld>
            <a:endParaRPr/>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D522A2-280C-1607-E147-FA7C304F20F5}" type="slidenum">
              <a:rPr/>
              <a:t/>
            </a:fld>
            <a:endParaRPr/>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7044464" name="Slide Image Placeholder 1"/>
          <p:cNvSpPr>
            <a:spLocks noChangeAspect="1" noGrp="1" noRot="1"/>
          </p:cNvSpPr>
          <p:nvPr>
            <p:ph type="sldImg"/>
          </p:nvPr>
        </p:nvSpPr>
        <p:spPr bwMode="auto"/>
      </p:sp>
      <p:sp>
        <p:nvSpPr>
          <p:cNvPr id="2061466536" name="Notes Placeholder 2"/>
          <p:cNvSpPr>
            <a:spLocks noGrp="1"/>
          </p:cNvSpPr>
          <p:nvPr>
            <p:ph type="body" idx="1"/>
          </p:nvPr>
        </p:nvSpPr>
        <p:spPr bwMode="auto"/>
        <p:txBody>
          <a:bodyPr/>
          <a:lstStyle/>
          <a:p>
            <a:pPr>
              <a:defRPr/>
            </a:pPr>
            <a:endParaRPr/>
          </a:p>
        </p:txBody>
      </p:sp>
      <p:sp>
        <p:nvSpPr>
          <p:cNvPr id="467949548" name="Slide Number Placeholder 3"/>
          <p:cNvSpPr>
            <a:spLocks noGrp="1"/>
          </p:cNvSpPr>
          <p:nvPr>
            <p:ph type="sldNum" sz="quarter" idx="10"/>
          </p:nvPr>
        </p:nvSpPr>
        <p:spPr bwMode="auto"/>
        <p:txBody>
          <a:bodyPr/>
          <a:lstStyle/>
          <a:p>
            <a:pPr>
              <a:defRPr/>
            </a:pPr>
            <a:fld id="{27BF1233-13CD-23CC-5FEC-0C9C5C8E0689}" type="slidenum">
              <a:rPr/>
              <a:t/>
            </a:fld>
            <a:endParaRPr/>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0513983" name="Slide Image Placeholder 1"/>
          <p:cNvSpPr>
            <a:spLocks noChangeAspect="1" noGrp="1" noRot="1"/>
          </p:cNvSpPr>
          <p:nvPr>
            <p:ph type="sldImg"/>
          </p:nvPr>
        </p:nvSpPr>
        <p:spPr bwMode="auto"/>
      </p:sp>
      <p:sp>
        <p:nvSpPr>
          <p:cNvPr id="1498492781" name="Notes Placeholder 2"/>
          <p:cNvSpPr>
            <a:spLocks noGrp="1"/>
          </p:cNvSpPr>
          <p:nvPr>
            <p:ph type="body" idx="1"/>
          </p:nvPr>
        </p:nvSpPr>
        <p:spPr bwMode="auto"/>
        <p:txBody>
          <a:bodyPr/>
          <a:lstStyle/>
          <a:p>
            <a:pPr>
              <a:defRPr/>
            </a:pPr>
            <a:endParaRPr/>
          </a:p>
        </p:txBody>
      </p:sp>
      <p:sp>
        <p:nvSpPr>
          <p:cNvPr id="900448452" name="Slide Number Placeholder 3"/>
          <p:cNvSpPr>
            <a:spLocks noGrp="1"/>
          </p:cNvSpPr>
          <p:nvPr>
            <p:ph type="sldNum" sz="quarter" idx="10"/>
          </p:nvPr>
        </p:nvSpPr>
        <p:spPr bwMode="auto"/>
        <p:txBody>
          <a:bodyPr/>
          <a:lstStyle/>
          <a:p>
            <a:pPr>
              <a:defRPr/>
            </a:pPr>
            <a:fld id="{E915FABC-B019-7442-F8E0-4412EF49925C}" type="slidenum">
              <a:rPr/>
              <a:t/>
            </a:fld>
            <a:endParaRPr/>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2198515" name="Slide Image Placeholder 1"/>
          <p:cNvSpPr>
            <a:spLocks noChangeAspect="1" noGrp="1" noRot="1"/>
          </p:cNvSpPr>
          <p:nvPr>
            <p:ph type="sldImg"/>
          </p:nvPr>
        </p:nvSpPr>
        <p:spPr bwMode="auto"/>
      </p:sp>
      <p:sp>
        <p:nvSpPr>
          <p:cNvPr id="507001683" name="Notes Placeholder 2"/>
          <p:cNvSpPr>
            <a:spLocks noGrp="1"/>
          </p:cNvSpPr>
          <p:nvPr>
            <p:ph type="body" idx="1"/>
          </p:nvPr>
        </p:nvSpPr>
        <p:spPr bwMode="auto"/>
        <p:txBody>
          <a:bodyPr/>
          <a:lstStyle/>
          <a:p>
            <a:pPr>
              <a:defRPr/>
            </a:pPr>
            <a:endParaRPr/>
          </a:p>
        </p:txBody>
      </p:sp>
      <p:sp>
        <p:nvSpPr>
          <p:cNvPr id="1950756789" name="Slide Number Placeholder 3"/>
          <p:cNvSpPr>
            <a:spLocks noGrp="1"/>
          </p:cNvSpPr>
          <p:nvPr>
            <p:ph type="sldNum" sz="quarter" idx="10"/>
          </p:nvPr>
        </p:nvSpPr>
        <p:spPr bwMode="auto"/>
        <p:txBody>
          <a:bodyPr/>
          <a:lstStyle/>
          <a:p>
            <a:pPr>
              <a:defRPr/>
            </a:pPr>
            <a:fld id="{1958D741-8671-887F-F26D-6EB796A2F472}" type="slidenum">
              <a:rPr/>
              <a:t/>
            </a:fld>
            <a:endParaRPr/>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35800784" name="Slide Image Placeholder 1"/>
          <p:cNvSpPr>
            <a:spLocks noChangeAspect="1" noGrp="1" noRot="1"/>
          </p:cNvSpPr>
          <p:nvPr>
            <p:ph type="sldImg"/>
          </p:nvPr>
        </p:nvSpPr>
        <p:spPr bwMode="auto"/>
      </p:sp>
      <p:sp>
        <p:nvSpPr>
          <p:cNvPr id="1421244431" name="Notes Placeholder 2"/>
          <p:cNvSpPr>
            <a:spLocks noGrp="1"/>
          </p:cNvSpPr>
          <p:nvPr>
            <p:ph type="body" idx="1"/>
          </p:nvPr>
        </p:nvSpPr>
        <p:spPr bwMode="auto"/>
        <p:txBody>
          <a:bodyPr/>
          <a:lstStyle/>
          <a:p>
            <a:pPr>
              <a:defRPr/>
            </a:pPr>
            <a:endParaRPr/>
          </a:p>
        </p:txBody>
      </p:sp>
      <p:sp>
        <p:nvSpPr>
          <p:cNvPr id="1897930509" name="Slide Number Placeholder 3"/>
          <p:cNvSpPr>
            <a:spLocks noGrp="1"/>
          </p:cNvSpPr>
          <p:nvPr>
            <p:ph type="sldNum" sz="quarter" idx="10"/>
          </p:nvPr>
        </p:nvSpPr>
        <p:spPr bwMode="auto"/>
        <p:txBody>
          <a:bodyPr/>
          <a:lstStyle/>
          <a:p>
            <a:pPr>
              <a:defRPr/>
            </a:pPr>
            <a:fld id="{970722A8-B119-4B5F-0181-7B29DF16CD31}" type="slidenum">
              <a:rPr/>
              <a:t/>
            </a:fld>
            <a:endParaRPr/>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32C10D2-783C-439A-2794-76A7EF5CED69}" type="slidenum">
              <a:rPr/>
              <a:t/>
            </a:fld>
            <a:endParaRPr/>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207B754-603A-4E54-E69B-9CD780AC8385}" type="slidenum">
              <a:rPr/>
              <a:t/>
            </a:fld>
            <a:endParaRPr/>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B379475-8538-5A1C-CFC0-53D3C29EBCE8}"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1524000" y="1122363"/>
            <a:ext cx="9144000" cy="2387600"/>
          </a:xfrm>
        </p:spPr>
        <p:txBody>
          <a:bodyPr anchor="b"/>
          <a:lstStyle>
            <a:lvl1pPr algn="ctr">
              <a:defRPr sz="6000"/>
            </a:lvl1pPr>
          </a:lstStyle>
          <a:p>
            <a:pPr>
              <a:defRPr/>
            </a:pPr>
            <a:r>
              <a:rPr lang="de-DE"/>
              <a:t>Titelmasterformat durch Klicken bearbeiten</a:t>
            </a:r>
            <a:endParaRPr lang="de-DE"/>
          </a:p>
        </p:txBody>
      </p:sp>
      <p:sp>
        <p:nvSpPr>
          <p:cNvPr id="3" name="Untertitel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Formatvorlage des Untertitelmasters durch Klicken bearbeiten</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1</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6</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Abschnitts-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1850" y="1709738"/>
            <a:ext cx="10515600" cy="2852737"/>
          </a:xfrm>
        </p:spPr>
        <p:txBody>
          <a:bodyPr anchor="b"/>
          <a:lstStyle>
            <a:lvl1pPr>
              <a:defRPr sz="6000"/>
            </a:lvl1p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de-DE"/>
              <a:t>Textmasterformat bearbeiten</a:t>
            </a:r>
            <a:endParaRPr/>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Zwei Inhalte">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sz="half" idx="1"/>
          </p:nvPr>
        </p:nvSpPr>
        <p:spPr bwMode="auto">
          <a:xfrm>
            <a:off x="838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Inhaltsplatzhalter 3"/>
          <p:cNvSpPr>
            <a:spLocks noGrp="1"/>
          </p:cNvSpPr>
          <p:nvPr>
            <p:ph sz="half" idx="2"/>
          </p:nvPr>
        </p:nvSpPr>
        <p:spPr bwMode="auto">
          <a:xfrm>
            <a:off x="6172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Vergleich">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365125"/>
            <a:ext cx="10515600" cy="1325563"/>
          </a:xfrm>
        </p:spPr>
        <p:txBody>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4" name="Inhaltsplatzhalter 3"/>
          <p:cNvSpPr>
            <a:spLocks noGrp="1"/>
          </p:cNvSpPr>
          <p:nvPr>
            <p:ph sz="half" idx="2"/>
          </p:nvPr>
        </p:nvSpPr>
        <p:spPr bwMode="auto">
          <a:xfrm>
            <a:off x="839788" y="2505074"/>
            <a:ext cx="5157787"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Textplatzhalt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6" name="Inhaltsplatzhalter 5"/>
          <p:cNvSpPr>
            <a:spLocks noGrp="1"/>
          </p:cNvSpPr>
          <p:nvPr>
            <p:ph sz="quarter" idx="4"/>
          </p:nvPr>
        </p:nvSpPr>
        <p:spPr bwMode="auto">
          <a:xfrm>
            <a:off x="6172200" y="2505074"/>
            <a:ext cx="5183188"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7" name="Datumsplatzhalter 6"/>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8" name="Fußzeilenplatzhalter 7"/>
          <p:cNvSpPr>
            <a:spLocks noGrp="1"/>
          </p:cNvSpPr>
          <p:nvPr>
            <p:ph type="ftr" sz="quarter" idx="11"/>
          </p:nvPr>
        </p:nvSpPr>
        <p:spPr bwMode="auto"/>
        <p:txBody>
          <a:bodyPr/>
          <a:lstStyle/>
          <a:p>
            <a:pPr>
              <a:defRPr/>
            </a:pPr>
            <a:endParaRPr lang="de-DE"/>
          </a:p>
        </p:txBody>
      </p:sp>
      <p:sp>
        <p:nvSpPr>
          <p:cNvPr id="9" name="Foliennummernplatzhalter 8"/>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Datumsplatzhalter 2"/>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4" name="Fußzeilenplatzhalter 3"/>
          <p:cNvSpPr>
            <a:spLocks noGrp="1"/>
          </p:cNvSpPr>
          <p:nvPr>
            <p:ph type="ftr" sz="quarter" idx="11"/>
          </p:nvPr>
        </p:nvSpPr>
        <p:spPr bwMode="auto"/>
        <p:txBody>
          <a:bodyPr/>
          <a:lstStyle/>
          <a:p>
            <a:pPr>
              <a:defRPr/>
            </a:pPr>
            <a:endParaRPr lang="de-DE"/>
          </a:p>
        </p:txBody>
      </p:sp>
      <p:sp>
        <p:nvSpPr>
          <p:cNvPr id="5" name="Foliennummernplatzhalter 4"/>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Leer">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3" name="Fußzeilenplatzhalter 2"/>
          <p:cNvSpPr>
            <a:spLocks noGrp="1"/>
          </p:cNvSpPr>
          <p:nvPr>
            <p:ph type="ftr" sz="quarter" idx="11"/>
          </p:nvPr>
        </p:nvSpPr>
        <p:spPr bwMode="auto"/>
        <p:txBody>
          <a:bodyPr/>
          <a:lstStyle/>
          <a:p>
            <a:pPr>
              <a:defRPr/>
            </a:pPr>
            <a:endParaRPr lang="de-DE"/>
          </a:p>
        </p:txBody>
      </p:sp>
      <p:sp>
        <p:nvSpPr>
          <p:cNvPr id="4" name="Foliennummernplatzhalter 3"/>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Inhalt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Inhaltsplatzhalt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Bild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Bildplatzhalt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Klicken Sie auf das Symbol, um ein Bild hinzuzufügen</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el und vertikaler Tex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kaler Titel und Text">
    <p:spTree>
      <p:nvGrpSpPr>
        <p:cNvPr id="1" name=""/>
        <p:cNvGrpSpPr/>
        <p:nvPr/>
      </p:nvGrpSpPr>
      <p:grpSpPr bwMode="auto">
        <a:xfrm>
          <a:off x="0" y="0"/>
          <a:ext cx="0" cy="0"/>
          <a:chOff x="0" y="0"/>
          <a:chExt cx="0" cy="0"/>
        </a:xfrm>
      </p:grpSpPr>
      <p:sp>
        <p:nvSpPr>
          <p:cNvPr id="2" name="Vertikaler Titel 1"/>
          <p:cNvSpPr>
            <a:spLocks noGrp="1"/>
          </p:cNvSpPr>
          <p:nvPr>
            <p:ph type="title" orient="vert"/>
          </p:nvPr>
        </p:nvSpPr>
        <p:spPr bwMode="auto">
          <a:xfrm>
            <a:off x="8724900" y="365125"/>
            <a:ext cx="2628900" cy="5811838"/>
          </a:xfrm>
        </p:spPr>
        <p:txBody>
          <a:bodyPr vert="eaVert"/>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a:xfrm>
            <a:off x="838200" y="365125"/>
            <a:ext cx="7734300" cy="5811838"/>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telplatzhalt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de-DE"/>
              <a:t>13.04.2025</a:t>
            </a:fld>
            <a:endParaRPr lang="de-DE"/>
          </a:p>
        </p:txBody>
      </p:sp>
      <p:sp>
        <p:nvSpPr>
          <p:cNvPr id="5" name="Fußzeilenplatzhalt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6" name="Foliennummernplatzhalt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de-DE"/>
              <a:t>1</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media1.sv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d2l.ai/d2l-en.pdf" TargetMode="External"/><Relationship Id="rId4"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pytorch.org/docs/stable/optim.html" TargetMode="External"/><Relationship Id="rId4" Type="http://schemas.openxmlformats.org/officeDocument/2006/relationships/hyperlink" Target="https://pytorch.org/docs/stable/optim.html#how-to-adjust-learning-rate" TargetMode="Externa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pytorch.org/docs/stable/optim.html#algorithms" TargetMode="External"/><Relationship Id="rId4" Type="http://schemas.openxmlformats.org/officeDocument/2006/relationships/hyperlink" Target="https://pytorch.org/docs/stable/generated/torch.optim.SGD.html#sgd" TargetMode="External"/><Relationship Id="rId5" Type="http://schemas.openxmlformats.org/officeDocument/2006/relationships/hyperlink" Target="https://pytorch.org/docs/stable/generated/torch.optim.Adam.html#adam" TargetMode="External"/><Relationship Id="rId6" Type="http://schemas.openxmlformats.org/officeDocument/2006/relationships/hyperlink" Target="https://arxiv.org/abs/1412.6980"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pytorch.org/docs/stable/optim.html#per-parameter-options"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pytorch.org/docs/stable/optim.html#how-to-adjust-learning-rate"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pytorch.org/docs/stable/generated/torch.optim.lr_scheduler.ReduceLROnPlateau.html#reducelronplateau" TargetMode="External"/><Relationship Id="rId4" Type="http://schemas.openxmlformats.org/officeDocument/2006/relationships/hyperlink" Target="https://pytorch.org/docs/stable/generated/torch.optim.lr_scheduler.CosineAnnealingLR.html#cosineannealinglr"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pytorch.org/docs/stable/optim.html#how-to-adjust-learning-rate" TargetMode="Externa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pytorch.org/docs/stable/tensorboard.html" TargetMode="External"/><Relationship Id="rId4" Type="http://schemas.openxmlformats.org/officeDocument/2006/relationships/hyperlink" Target="https://wandb.ai/" TargetMode="Externa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pytorch.org/docs/main/tensorboard.html" TargetMode="Externa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pytorch.org/docs/main/tensorboard.html" TargetMode="Externa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pytorch.org/docs/stable/nn.html#loss-functions"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pytorch.org/docs/stable/generated/torch.nn.MSELoss.html#torch.nn.MSELoss" TargetMode="External"/><Relationship Id="rId4" Type="http://schemas.openxmlformats.org/officeDocument/2006/relationships/hyperlink" Target="https://pytorch.org/docs/stable/generated/torch.nn.CrossEntropyLoss.html#torch.nn.CrossEntropyLoss" TargetMode="Externa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pytorch.org/docs/stable/generated/torch.nn.CrossEntropyLoss.html#crossentropyloss" TargetMode="External"/><Relationship Id="rId4" Type="http://schemas.openxmlformats.org/officeDocument/2006/relationships/image" Target="../media/image9.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pytorch.org/docs/stable/generated/torch.nn.MSELoss.html#mseloss" TargetMode="External"/><Relationship Id="rId4" Type="http://schemas.openxmlformats.org/officeDocument/2006/relationships/image" Target="../media/image10.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pytorch.org/docs/stable/generated/torch.nn.functional.linear.html#torch-nn-functional-linear" TargetMode="External"/><Relationship Id="rId4" Type="http://schemas.openxmlformats.org/officeDocument/2006/relationships/image" Target="../media/image11.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pytorch.org/docs/stable/notes/extending.html#extending-autograd" TargetMode="Externa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pytorch.org/docs/stable/notes/extending.html#when-to-use" TargetMode="Externa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pytorch.org/docs/stable/notes/extending.html#how-to-use" TargetMode="Externa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hyperlink" Target="https://pytorch.org/docs/stable/notes/extending.html#how-to-use" TargetMode="External"/><Relationship Id="rId4" Type="http://schemas.openxmlformats.org/officeDocument/2006/relationships/hyperlink" Target="https://pytorch.org/docs/stable/generated/torch.autograd.function.FunctionCtx.save_for_backward.html#torch.autograd.function.FunctionCtx.save_for_backward" TargetMode="Externa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pytorch.org/docs/stable/generated/torch.autograd.function.FunctionCtx.mark_dirty.html#torch.autograd.function.FunctionCtx.mark_dirty" TargetMode="External"/><Relationship Id="rId4" Type="http://schemas.openxmlformats.org/officeDocument/2006/relationships/hyperlink" Target="https://pytorch.org/docs/stable/generated/torch.autograd.function.FunctionCtx.mark_non_differentiable.html#torch.autograd.function.FunctionCtx.mark_non_differentiable" TargetMode="External"/><Relationship Id="rId5" Type="http://schemas.openxmlformats.org/officeDocument/2006/relationships/hyperlink" Target="https://pytorch.org/docs/stable/generated/torch.autograd.function.FunctionCtx.set_materialize_grads.html#torch.autograd.function.FunctionCtx.set_materialize_grads" TargetMode="External"/><Relationship Id="rId6" Type="http://schemas.openxmlformats.org/officeDocument/2006/relationships/hyperlink" Target="https://pytorch.org/docs/stable/notes/extending.html#how-to-use" TargetMode="Externa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pytorch.org/docs/stable/notes/extending.html#how-to-use" TargetMode="Externa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pytorch.org/docs/stable/generated/torch.autograd.function.FunctionCtx.save_for_backward.html" TargetMode="External"/><Relationship Id="rId4" Type="http://schemas.openxmlformats.org/officeDocument/2006/relationships/hyperlink" Target="https://pytorch.org/tutorials/intermediate/custom_function_double_backward_tutorial.html" TargetMode="Externa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s://pytorch.org/vision/main/generated/torchvision.transforms.Lambda.html" TargetMode="Externa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pytorch.org/docs/stable/generated/torch.nn.Sequential.html#sequential" TargetMode="Externa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pytorch.org/docs/stable/generated/torch.nn.Sequential.html#sequential" TargetMode="External"/><Relationship Id="rId4" Type="http://schemas.openxmlformats.org/officeDocument/2006/relationships/hyperlink" Target="https://github.com/davrot/pytorch_sequence_tools/blob/main/SequentialSplit.py" TargetMode="Externa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s://pytorch.org/docs/stable/generated/torch.nn.Sequential.html#sequential" TargetMode="Externa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pytorch.org/docs/stable/generated/torch.nn.Module.html#torch.nn.Module.add_module" TargetMode="Externa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pytorch.org/docs/stable/generated/torch.nn.LazyLinear.html#torch.nn.LazyLinear" TargetMode="External"/><Relationship Id="rId4" Type="http://schemas.openxmlformats.org/officeDocument/2006/relationships/hyperlink" Target="https://pytorch.org/docs/stable/generated/torch.nn.Linear.html#torch.nn.Linear"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s://pytorch.org/tutorials/beginner/saving_loading_models.html" TargetMode="Externa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pytorch.org/tutorials/beginner/saving_loading_models.html" TargetMode="Externa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hyperlink" Target="https://docs.scipy.org/doc/scipy/reference/generated/scipy.stats.fisher_exact.html#fisher-exact" TargetMode="Externa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https://docs.scipy.org/doc/scipy/reference/generated/scipy.stats.fisher_exact.html#fisher-exact" TargetMode="External"/></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hyperlink" Target="https://docs.scipy.org/doc/scipy/reference/generated/scipy.stats.fisher_exact.html#fisher-exact" TargetMode="External"/><Relationship Id="rId4" Type="http://schemas.openxmlformats.org/officeDocument/2006/relationships/image" Target="../media/image12.pn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s://docs.scipy.org/doc/scipy/reference/generated/scipy.stats.fisher_exact.html#fisher-exact" TargetMode="Externa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https://docs.scipy.org/doc/scipy/reference/generated/scipy.stats.fisher_exact.html#fisher-exact" TargetMode="Externa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pytorch.org/vision/main/generated/torchvision.utils.make_grid.html#make-grid" TargetMode="Externa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13.png"/><Relationship Id="rId4" Type="http://schemas.openxmlformats.org/officeDocument/2006/relationships/hyperlink" Target="https://pytorch.org/vision/main/generated/torchvision.utils.make_grid.html#make-grid"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138752497" name=""/>
          <p:cNvPicPr>
            <a:picLocks noChangeAspect="1"/>
          </p:cNvPicPr>
          <p:nvPr/>
        </p:nvPicPr>
        <p:blipFill>
          <a:blip r:embed="rId3">
            <a:extLst>
              <a:ext uri="{96DAC541-7B7A-43D3-8B79-37D633B846F1}">
                <asvg:svgBlip xmlns:asvg="http://schemas.microsoft.com/office/drawing/2016/SVG/main" r:embed="rId4"/>
              </a:ext>
            </a:extLst>
          </a:blip>
          <a:stretch/>
        </p:blipFill>
        <p:spPr bwMode="auto">
          <a:xfrm flipH="0" flipV="0">
            <a:off x="3847536" y="330454"/>
            <a:ext cx="3558430" cy="3558430"/>
          </a:xfrm>
          <a:prstGeom prst="rect">
            <a:avLst/>
          </a:prstGeom>
        </p:spPr>
      </p:pic>
      <p:sp>
        <p:nvSpPr>
          <p:cNvPr id="1573238489" name=""/>
          <p:cNvSpPr txBox="1"/>
          <p:nvPr/>
        </p:nvSpPr>
        <p:spPr bwMode="auto">
          <a:xfrm flipH="0" flipV="0">
            <a:off x="3219548" y="4311850"/>
            <a:ext cx="4966460" cy="16157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3600"/>
              <a:t>PyTorch Introduction </a:t>
            </a:r>
            <a:endParaRPr sz="3600"/>
          </a:p>
          <a:p>
            <a:pPr algn="ctr">
              <a:defRPr/>
            </a:pPr>
            <a:r>
              <a:rPr lang="en-GB" sz="3600" b="0" i="0" u="none" strike="noStrike" cap="none" spc="0">
                <a:solidFill>
                  <a:schemeClr val="tx1"/>
                </a:solidFill>
                <a:latin typeface="Arial"/>
                <a:ea typeface="Arial"/>
                <a:cs typeface="Arial"/>
              </a:rPr>
              <a:t>Training a network</a:t>
            </a:r>
            <a:endParaRPr sz="3600"/>
          </a:p>
          <a:p>
            <a:pPr algn="ctr">
              <a:defRPr/>
            </a:pPr>
            <a:r>
              <a:rPr lang="en-GB" sz="2800" b="0" i="0" u="none" strike="noStrike" cap="none" spc="0">
                <a:solidFill>
                  <a:schemeClr val="tx1"/>
                </a:solidFill>
                <a:latin typeface="Arial"/>
                <a:ea typeface="Arial"/>
                <a:cs typeface="Arial"/>
              </a:rPr>
              <a:t>David Rotermund &amp; Udo Ernst</a:t>
            </a:r>
            <a:endParaRPr sz="3600"/>
          </a:p>
        </p:txBody>
      </p:sp>
      <p:sp>
        <p:nvSpPr>
          <p:cNvPr id="1307676638" name=""/>
          <p:cNvSpPr txBox="1"/>
          <p:nvPr/>
        </p:nvSpPr>
        <p:spPr bwMode="auto">
          <a:xfrm flipH="0" flipV="0">
            <a:off x="1066209" y="6042741"/>
            <a:ext cx="18363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2532140" name="Titel 1"/>
          <p:cNvSpPr>
            <a:spLocks noGrp="1"/>
          </p:cNvSpPr>
          <p:nvPr>
            <p:ph type="title"/>
          </p:nvPr>
        </p:nvSpPr>
        <p:spPr bwMode="auto"/>
        <p:txBody>
          <a:bodyPr/>
          <a:lstStyle/>
          <a:p>
            <a:pPr marL="0" indent="0">
              <a:buFont typeface="Arial"/>
              <a:buNone/>
              <a:defRPr/>
            </a:pPr>
            <a:r>
              <a:rPr lang="en-GB" sz="4400" b="0" i="0" u="none" strike="noStrike" cap="none" spc="0">
                <a:solidFill>
                  <a:schemeClr val="tx1"/>
                </a:solidFill>
                <a:latin typeface="Arial"/>
                <a:ea typeface="Arial"/>
                <a:cs typeface="Arial"/>
              </a:rPr>
              <a:t>Open Book: Dive into Deep Learning</a:t>
            </a:r>
            <a:endParaRPr sz="4400" b="0" i="0" u="none" strike="noStrike" cap="none" spc="0">
              <a:solidFill>
                <a:schemeClr val="tx1"/>
              </a:solidFill>
              <a:latin typeface="Arial"/>
              <a:cs typeface="Arial"/>
            </a:endParaRPr>
          </a:p>
        </p:txBody>
      </p:sp>
      <p:sp>
        <p:nvSpPr>
          <p:cNvPr id="939831340" name="Inhaltsplatzhalter 2"/>
          <p:cNvSpPr>
            <a:spLocks noGrp="1"/>
          </p:cNvSpPr>
          <p:nvPr>
            <p:ph idx="1"/>
          </p:nvPr>
        </p:nvSpPr>
        <p:spPr bwMode="auto">
          <a:xfrm flipH="0" flipV="0">
            <a:off x="838198" y="1825624"/>
            <a:ext cx="6106880" cy="4351338"/>
          </a:xfrm>
        </p:spPr>
        <p:txBody>
          <a:bodyPr/>
          <a:lstStyle/>
          <a:p>
            <a:pPr>
              <a:defRPr/>
            </a:pPr>
            <a:r>
              <a:rPr lang="en-GB" sz="2800" b="0" i="0" u="none" strike="noStrike" cap="none" spc="0">
                <a:solidFill>
                  <a:schemeClr val="tx1"/>
                </a:solidFill>
                <a:latin typeface="Arial"/>
                <a:ea typeface="Arial"/>
                <a:cs typeface="Arial"/>
              </a:rPr>
              <a:t>ASTON ZHANG</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ZACHARY C. LIPTON</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MU LI</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ALEXANDER J. SMOLA </a:t>
            </a:r>
            <a:endParaRPr/>
          </a:p>
          <a:p>
            <a:pPr marL="0" indent="0">
              <a:buFont typeface="Arial"/>
              <a:buNone/>
              <a:defRPr/>
            </a:pPr>
            <a:r>
              <a:rPr u="sng">
                <a:hlinkClick r:id="rId3" tooltip="https://d2l.ai/d2l-en.pdf"/>
              </a:rPr>
              <a:t>https://d2l.ai/d2l-en.pdf</a:t>
            </a:r>
            <a:endParaRPr/>
          </a:p>
        </p:txBody>
      </p:sp>
      <p:pic>
        <p:nvPicPr>
          <p:cNvPr id="236788757" name=""/>
          <p:cNvPicPr>
            <a:picLocks noChangeAspect="1"/>
          </p:cNvPicPr>
          <p:nvPr/>
        </p:nvPicPr>
        <p:blipFill>
          <a:blip r:embed="rId4"/>
          <a:stretch/>
        </p:blipFill>
        <p:spPr bwMode="auto">
          <a:xfrm>
            <a:off x="6360241" y="2243137"/>
            <a:ext cx="5657850" cy="4486275"/>
          </a:xfrm>
          <a:prstGeom prst="rect">
            <a:avLst/>
          </a:prstGeom>
        </p:spPr>
      </p:pic>
      <p:sp>
        <p:nvSpPr>
          <p:cNvPr id="1571327191" name=""/>
          <p:cNvSpPr txBox="1"/>
          <p:nvPr/>
        </p:nvSpPr>
        <p:spPr bwMode="auto">
          <a:xfrm flipH="0" flipV="0">
            <a:off x="-2508729" y="4995688"/>
            <a:ext cx="558239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185358646" name=""/>
          <p:cNvSpPr txBox="1"/>
          <p:nvPr/>
        </p:nvSpPr>
        <p:spPr bwMode="auto">
          <a:xfrm flipH="0" flipV="0">
            <a:off x="974032" y="235564"/>
            <a:ext cx="197522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Recommendation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0663756" name="Titel 1"/>
          <p:cNvSpPr>
            <a:spLocks noGrp="1"/>
          </p:cNvSpPr>
          <p:nvPr>
            <p:ph type="title"/>
          </p:nvPr>
        </p:nvSpPr>
        <p:spPr bwMode="auto">
          <a:xfrm flipH="0" flipV="0">
            <a:off x="838198" y="365124"/>
            <a:ext cx="10515600" cy="677611"/>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422748799" name=""/>
          <p:cNvSpPr txBox="1"/>
          <p:nvPr/>
        </p:nvSpPr>
        <p:spPr bwMode="auto">
          <a:xfrm flipH="0" flipV="0">
            <a:off x="502341" y="4765282"/>
            <a:ext cx="1798957" cy="48803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0" name=""/>
          <p:cNvCxnSpPr>
            <a:cxnSpLocks/>
          </p:cNvCxnSpPr>
          <p:nvPr/>
        </p:nvCxnSpPr>
        <p:spPr bwMode="auto">
          <a:xfrm flipH="0" flipV="0">
            <a:off x="2357210" y="5070261"/>
            <a:ext cx="721894"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701292293" name=""/>
          <p:cNvSpPr/>
          <p:nvPr/>
        </p:nvSpPr>
        <p:spPr bwMode="auto">
          <a:xfrm flipH="0" flipV="0">
            <a:off x="3720789" y="2751596"/>
            <a:ext cx="1258302" cy="2095499"/>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675374183" name=""/>
          <p:cNvSpPr txBox="1"/>
          <p:nvPr/>
        </p:nvSpPr>
        <p:spPr bwMode="auto">
          <a:xfrm flipH="0" flipV="0">
            <a:off x="3143889" y="4887201"/>
            <a:ext cx="2267554"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1510437934" name=""/>
          <p:cNvSpPr txBox="1"/>
          <p:nvPr/>
        </p:nvSpPr>
        <p:spPr bwMode="auto">
          <a:xfrm flipH="0" flipV="0">
            <a:off x="3910815" y="4405938"/>
            <a:ext cx="94607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156180790" name=""/>
          <p:cNvSpPr txBox="1"/>
          <p:nvPr/>
        </p:nvSpPr>
        <p:spPr bwMode="auto">
          <a:xfrm flipH="0" flipV="0">
            <a:off x="3910815" y="2831333"/>
            <a:ext cx="984030"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1009524534" name=""/>
          <p:cNvSpPr txBox="1"/>
          <p:nvPr/>
        </p:nvSpPr>
        <p:spPr bwMode="auto">
          <a:xfrm flipH="0" flipV="0">
            <a:off x="3910815" y="4039818"/>
            <a:ext cx="94607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833111516" name=""/>
          <p:cNvSpPr/>
          <p:nvPr/>
        </p:nvSpPr>
        <p:spPr bwMode="auto">
          <a:xfrm flipH="0" flipV="0">
            <a:off x="4211605" y="3809213"/>
            <a:ext cx="180473" cy="180473"/>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7053205" name=""/>
          <p:cNvSpPr/>
          <p:nvPr/>
        </p:nvSpPr>
        <p:spPr bwMode="auto">
          <a:xfrm flipH="0" flipV="0">
            <a:off x="4211605" y="3560560"/>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20626906" name=""/>
          <p:cNvSpPr/>
          <p:nvPr/>
        </p:nvSpPr>
        <p:spPr bwMode="auto">
          <a:xfrm flipH="0" flipV="0">
            <a:off x="4211605" y="3311907"/>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24217375" name=""/>
          <p:cNvSpPr txBox="1"/>
          <p:nvPr/>
        </p:nvSpPr>
        <p:spPr bwMode="auto">
          <a:xfrm flipH="0" flipV="0">
            <a:off x="3860683" y="2387003"/>
            <a:ext cx="869843"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443593728" name=""/>
          <p:cNvCxnSpPr>
            <a:cxnSpLocks/>
          </p:cNvCxnSpPr>
          <p:nvPr/>
        </p:nvCxnSpPr>
        <p:spPr bwMode="auto">
          <a:xfrm flipH="0" flipV="0">
            <a:off x="5050496" y="2570063"/>
            <a:ext cx="721894"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27791104" name=""/>
          <p:cNvSpPr txBox="1"/>
          <p:nvPr/>
        </p:nvSpPr>
        <p:spPr bwMode="auto">
          <a:xfrm flipH="0" flipV="0">
            <a:off x="5916552" y="2387003"/>
            <a:ext cx="1530637"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Loss function</a:t>
            </a:r>
            <a:endParaRPr/>
          </a:p>
        </p:txBody>
      </p:sp>
      <p:cxnSp>
        <p:nvCxnSpPr>
          <p:cNvPr id="0" name=""/>
          <p:cNvCxnSpPr>
            <a:cxnSpLocks/>
          </p:cNvCxnSpPr>
          <p:nvPr/>
        </p:nvCxnSpPr>
        <p:spPr bwMode="auto">
          <a:xfrm flipH="0" flipV="1">
            <a:off x="2652302" y="1959517"/>
            <a:ext cx="0" cy="3108156"/>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1">
            <a:off x="2637947" y="1959517"/>
            <a:ext cx="3980447" cy="0"/>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1" flipV="0">
            <a:off x="6609735" y="1949491"/>
            <a:ext cx="0" cy="401052"/>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1">
            <a:off x="3603067" y="2700553"/>
            <a:ext cx="0" cy="218209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53111975" name=""/>
          <p:cNvSpPr txBox="1"/>
          <p:nvPr/>
        </p:nvSpPr>
        <p:spPr bwMode="auto">
          <a:xfrm flipH="0" flipV="0">
            <a:off x="5774114" y="1593397"/>
            <a:ext cx="844280"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Target</a:t>
            </a:r>
            <a:endParaRPr/>
          </a:p>
        </p:txBody>
      </p:sp>
      <p:sp>
        <p:nvSpPr>
          <p:cNvPr id="787147472" name=""/>
          <p:cNvSpPr txBox="1"/>
          <p:nvPr/>
        </p:nvSpPr>
        <p:spPr bwMode="auto">
          <a:xfrm flipH="0" flipV="0">
            <a:off x="6101062" y="3219084"/>
            <a:ext cx="1161618"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Optimizer</a:t>
            </a:r>
            <a:endParaRPr/>
          </a:p>
        </p:txBody>
      </p:sp>
      <p:cxnSp>
        <p:nvCxnSpPr>
          <p:cNvPr id="0" name=""/>
          <p:cNvCxnSpPr>
            <a:cxnSpLocks/>
          </p:cNvCxnSpPr>
          <p:nvPr/>
        </p:nvCxnSpPr>
        <p:spPr bwMode="auto">
          <a:xfrm flipH="1" flipV="1">
            <a:off x="5170363" y="3401940"/>
            <a:ext cx="952499"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469771253" name=""/>
          <p:cNvCxnSpPr>
            <a:cxnSpLocks/>
          </p:cNvCxnSpPr>
          <p:nvPr/>
        </p:nvCxnSpPr>
        <p:spPr bwMode="auto">
          <a:xfrm flipH="1" flipV="0">
            <a:off x="6609735" y="2700553"/>
            <a:ext cx="0" cy="51853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88584325" name=""/>
          <p:cNvSpPr txBox="1"/>
          <p:nvPr/>
        </p:nvSpPr>
        <p:spPr bwMode="auto">
          <a:xfrm flipH="0" flipV="0">
            <a:off x="8028043" y="3107863"/>
            <a:ext cx="1619710"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Learning Rate</a:t>
            </a:r>
            <a:endParaRPr/>
          </a:p>
          <a:p>
            <a:pPr algn="ctr">
              <a:defRPr/>
            </a:pPr>
            <a:r>
              <a:rPr/>
              <a:t>Scheduler</a:t>
            </a:r>
            <a:endParaRPr/>
          </a:p>
        </p:txBody>
      </p:sp>
      <p:cxnSp>
        <p:nvCxnSpPr>
          <p:cNvPr id="0" name=""/>
          <p:cNvCxnSpPr>
            <a:cxnSpLocks/>
            <a:endCxn id="787147472" idx="3"/>
          </p:cNvCxnSpPr>
          <p:nvPr/>
        </p:nvCxnSpPr>
        <p:spPr bwMode="auto">
          <a:xfrm rot="10799989" flipH="0" flipV="0">
            <a:off x="7262680" y="3410701"/>
            <a:ext cx="704567" cy="0"/>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a:stCxn id="1927791104" idx="3"/>
          </p:cNvCxnSpPr>
          <p:nvPr/>
        </p:nvCxnSpPr>
        <p:spPr bwMode="auto">
          <a:xfrm rot="0" flipH="0" flipV="0">
            <a:off x="7447190" y="2574695"/>
            <a:ext cx="1256081" cy="0"/>
          </a:xfrm>
          <a:prstGeom prst="line">
            <a:avLst/>
          </a:prstGeom>
          <a:ln w="28575" cap="flat" cmpd="sng" algn="ctr">
            <a:solidFill>
              <a:srgbClr val="43739E"/>
            </a:solidFill>
            <a:prstDash val="dash"/>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0">
            <a:off x="8691366" y="2565255"/>
            <a:ext cx="0" cy="528204"/>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283828616" name=""/>
          <p:cNvSpPr txBox="1"/>
          <p:nvPr/>
        </p:nvSpPr>
        <p:spPr bwMode="auto">
          <a:xfrm flipH="0" flipV="0">
            <a:off x="502341" y="1227277"/>
            <a:ext cx="3519418"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Training of the weights</a:t>
            </a:r>
            <a:endParaRPr sz="2400" b="1"/>
          </a:p>
        </p:txBody>
      </p:sp>
      <p:cxnSp>
        <p:nvCxnSpPr>
          <p:cNvPr id="0" name=""/>
          <p:cNvCxnSpPr>
            <a:cxnSpLocks/>
          </p:cNvCxnSpPr>
          <p:nvPr/>
        </p:nvCxnSpPr>
        <p:spPr bwMode="auto">
          <a:xfrm flipH="0" flipV="1">
            <a:off x="531477" y="4481079"/>
            <a:ext cx="1342158" cy="1190624"/>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0596998" name="Titel 1"/>
          <p:cNvSpPr>
            <a:spLocks noGrp="1"/>
          </p:cNvSpPr>
          <p:nvPr>
            <p:ph type="title"/>
          </p:nvPr>
        </p:nvSpPr>
        <p:spPr bwMode="auto">
          <a:xfrm flipH="0" flipV="0">
            <a:off x="838198" y="365124"/>
            <a:ext cx="10515600" cy="67761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19594309" name=""/>
          <p:cNvSpPr txBox="1"/>
          <p:nvPr/>
        </p:nvSpPr>
        <p:spPr bwMode="auto">
          <a:xfrm flipH="0" flipV="0">
            <a:off x="502341" y="4765281"/>
            <a:ext cx="1798955" cy="48803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1642519633" name=""/>
          <p:cNvCxnSpPr>
            <a:cxnSpLocks/>
          </p:cNvCxnSpPr>
          <p:nvPr/>
        </p:nvCxnSpPr>
        <p:spPr bwMode="auto">
          <a:xfrm flipH="0" flipV="0">
            <a:off x="2357209" y="5070261"/>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87901462" name=""/>
          <p:cNvSpPr/>
          <p:nvPr/>
        </p:nvSpPr>
        <p:spPr bwMode="auto">
          <a:xfrm flipH="0" flipV="0">
            <a:off x="3720789" y="2751595"/>
            <a:ext cx="1258301" cy="2095499"/>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1783619638" name=""/>
          <p:cNvSpPr txBox="1"/>
          <p:nvPr/>
        </p:nvSpPr>
        <p:spPr bwMode="auto">
          <a:xfrm flipH="0" flipV="0">
            <a:off x="3143889" y="4887201"/>
            <a:ext cx="2267553"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529655173" name=""/>
          <p:cNvSpPr txBox="1"/>
          <p:nvPr/>
        </p:nvSpPr>
        <p:spPr bwMode="auto">
          <a:xfrm flipH="0" flipV="0">
            <a:off x="3910815" y="4405938"/>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626918048" name=""/>
          <p:cNvSpPr txBox="1"/>
          <p:nvPr/>
        </p:nvSpPr>
        <p:spPr bwMode="auto">
          <a:xfrm flipH="0" flipV="0">
            <a:off x="3910815" y="2831332"/>
            <a:ext cx="98402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986618332" name=""/>
          <p:cNvSpPr txBox="1"/>
          <p:nvPr/>
        </p:nvSpPr>
        <p:spPr bwMode="auto">
          <a:xfrm flipH="0" flipV="0">
            <a:off x="3910815" y="4039818"/>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1440304430" name=""/>
          <p:cNvSpPr/>
          <p:nvPr/>
        </p:nvSpPr>
        <p:spPr bwMode="auto">
          <a:xfrm flipH="0" flipV="0">
            <a:off x="4211605" y="3809212"/>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61983077" name=""/>
          <p:cNvSpPr/>
          <p:nvPr/>
        </p:nvSpPr>
        <p:spPr bwMode="auto">
          <a:xfrm flipH="0" flipV="0">
            <a:off x="4211605" y="3560559"/>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14822101" name=""/>
          <p:cNvSpPr/>
          <p:nvPr/>
        </p:nvSpPr>
        <p:spPr bwMode="auto">
          <a:xfrm flipH="0" flipV="0">
            <a:off x="4211605" y="3311906"/>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42020939" name=""/>
          <p:cNvSpPr txBox="1"/>
          <p:nvPr/>
        </p:nvSpPr>
        <p:spPr bwMode="auto">
          <a:xfrm flipH="0" flipV="0">
            <a:off x="3860683" y="2387002"/>
            <a:ext cx="86984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53676708" name=""/>
          <p:cNvCxnSpPr>
            <a:cxnSpLocks/>
          </p:cNvCxnSpPr>
          <p:nvPr/>
        </p:nvCxnSpPr>
        <p:spPr bwMode="auto">
          <a:xfrm flipH="0" flipV="0">
            <a:off x="5050496" y="2570062"/>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2028159162" name=""/>
          <p:cNvCxnSpPr>
            <a:cxnSpLocks/>
          </p:cNvCxnSpPr>
          <p:nvPr/>
        </p:nvCxnSpPr>
        <p:spPr bwMode="auto">
          <a:xfrm flipH="0" flipV="1">
            <a:off x="3603067" y="2700552"/>
            <a:ext cx="0" cy="218208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85274033" name=""/>
          <p:cNvSpPr txBox="1"/>
          <p:nvPr/>
        </p:nvSpPr>
        <p:spPr bwMode="auto">
          <a:xfrm flipH="0" flipV="0">
            <a:off x="502341" y="1227277"/>
            <a:ext cx="1538822"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Inference</a:t>
            </a:r>
            <a:endParaRPr sz="2400" b="1"/>
          </a:p>
        </p:txBody>
      </p:sp>
      <p:cxnSp>
        <p:nvCxnSpPr>
          <p:cNvPr id="699483673" name=""/>
          <p:cNvCxnSpPr>
            <a:cxnSpLocks/>
          </p:cNvCxnSpPr>
          <p:nvPr/>
        </p:nvCxnSpPr>
        <p:spPr bwMode="auto">
          <a:xfrm flipH="0" flipV="1">
            <a:off x="531477" y="4481078"/>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0119696" name="Titel 1"/>
          <p:cNvSpPr>
            <a:spLocks noGrp="1"/>
          </p:cNvSpPr>
          <p:nvPr>
            <p:ph type="title"/>
          </p:nvPr>
        </p:nvSpPr>
        <p:spPr bwMode="auto">
          <a:xfrm>
            <a:off x="665016" y="2660505"/>
            <a:ext cx="10515600" cy="1325562"/>
          </a:xfrm>
        </p:spPr>
        <p:txBody>
          <a:bodyPr/>
          <a:lstStyle/>
          <a:p>
            <a:pPr algn="ctr">
              <a:defRPr/>
            </a:pPr>
            <a:r>
              <a:rPr u="sng">
                <a:hlinkClick r:id="rId3" tooltip="https://pytorch.org/docs/stable/optim.html"/>
              </a:rPr>
              <a:t>Optimizer </a:t>
            </a:r>
            <a:r>
              <a:rPr/>
              <a:t>&amp; </a:t>
            </a:r>
            <a:r>
              <a:rPr u="sng">
                <a:hlinkClick r:id="rId4" tooltip="https://pytorch.org/docs/stable/optim.html#how-to-adjust-learning-rate"/>
              </a:rPr>
              <a:t>Learning Rate Scheduler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7421644" name="Titel 1"/>
          <p:cNvSpPr>
            <a:spLocks noGrp="1"/>
          </p:cNvSpPr>
          <p:nvPr>
            <p:ph type="title"/>
          </p:nvPr>
        </p:nvSpPr>
        <p:spPr bwMode="auto">
          <a:xfrm flipH="0" flipV="0">
            <a:off x="838198" y="365124"/>
            <a:ext cx="10515600" cy="825498"/>
          </a:xfrm>
        </p:spPr>
        <p:txBody>
          <a:bodyPr/>
          <a:lstStyle/>
          <a:p>
            <a:pPr>
              <a:defRPr/>
            </a:pPr>
            <a:r>
              <a:rPr/>
              <a:t>Optimize an equation by hand</a:t>
            </a:r>
            <a:endParaRPr/>
          </a:p>
        </p:txBody>
      </p:sp>
      <p:pic>
        <p:nvPicPr>
          <p:cNvPr id="303481935" name=""/>
          <p:cNvPicPr>
            <a:picLocks noChangeAspect="1"/>
          </p:cNvPicPr>
          <p:nvPr/>
        </p:nvPicPr>
        <p:blipFill>
          <a:blip r:embed="rId3"/>
          <a:stretch/>
        </p:blipFill>
        <p:spPr bwMode="auto">
          <a:xfrm>
            <a:off x="751609" y="1731818"/>
            <a:ext cx="7343775" cy="3238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9371129"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Optimize an equation by hand</a:t>
            </a:r>
            <a:endParaRPr sz="4400"/>
          </a:p>
        </p:txBody>
      </p:sp>
      <p:pic>
        <p:nvPicPr>
          <p:cNvPr id="529395224" name=""/>
          <p:cNvPicPr>
            <a:picLocks noChangeAspect="1"/>
          </p:cNvPicPr>
          <p:nvPr/>
        </p:nvPicPr>
        <p:blipFill>
          <a:blip r:embed="rId3"/>
          <a:stretch/>
        </p:blipFill>
        <p:spPr bwMode="auto">
          <a:xfrm flipH="0" flipV="0">
            <a:off x="1612755" y="1320511"/>
            <a:ext cx="6701079" cy="52069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8096775" name=""/>
          <p:cNvSpPr txBox="1"/>
          <p:nvPr/>
        </p:nvSpPr>
        <p:spPr bwMode="auto">
          <a:xfrm flipH="0" flipV="0">
            <a:off x="114642" y="27108"/>
            <a:ext cx="11096193" cy="67973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 </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ones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float32</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optimizer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optim</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Adam</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lr</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max_range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200</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zeros</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max_range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for</a:t>
            </a:r>
            <a:r>
              <a:rPr sz="2000" b="0" i="0" u="none">
                <a:solidFill>
                  <a:srgbClr val="F8F8F2"/>
                </a:solidFill>
                <a:latin typeface="Consolas"/>
                <a:ea typeface="Consolas"/>
                <a:cs typeface="Consolas"/>
              </a:rPr>
              <a:t> i </a:t>
            </a:r>
            <a:r>
              <a:rPr sz="2000" b="0" i="0" u="none">
                <a:solidFill>
                  <a:srgbClr val="66D9EF"/>
                </a:solidFill>
                <a:latin typeface="Consolas"/>
                <a:ea typeface="Consolas"/>
                <a:cs typeface="Consolas"/>
              </a:rPr>
              <a:t>in</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range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max_range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optimizer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zero_grad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grad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3</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4</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dtype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parameter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optimizer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step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p:txBody>
      </p:sp>
      <p:sp>
        <p:nvSpPr>
          <p:cNvPr id="1628383872" name=""/>
          <p:cNvSpPr txBox="1"/>
          <p:nvPr/>
        </p:nvSpPr>
        <p:spPr bwMode="auto">
          <a:xfrm flipH="0" flipV="0">
            <a:off x="6019175" y="1565989"/>
            <a:ext cx="1354990" cy="3965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000" b="1">
                <a:solidFill>
                  <a:schemeClr val="accent4"/>
                </a:solidFill>
              </a:rPr>
              <a:t>Optimizer</a:t>
            </a:r>
            <a:endParaRPr sz="2000" b="1">
              <a:solidFill>
                <a:schemeClr val="accent4"/>
              </a:solidFill>
            </a:endParaRPr>
          </a:p>
        </p:txBody>
      </p:sp>
      <p:sp>
        <p:nvSpPr>
          <p:cNvPr id="991176083" name=""/>
          <p:cNvSpPr txBox="1"/>
          <p:nvPr/>
        </p:nvSpPr>
        <p:spPr bwMode="auto">
          <a:xfrm flipH="0" flipV="0">
            <a:off x="3504033" y="3694285"/>
            <a:ext cx="1354990" cy="3965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000" b="1">
                <a:solidFill>
                  <a:schemeClr val="accent4"/>
                </a:solidFill>
              </a:rPr>
              <a:t>Optimizer</a:t>
            </a:r>
            <a:endParaRPr sz="2000" b="1">
              <a:solidFill>
                <a:schemeClr val="accent4"/>
              </a:solidFill>
            </a:endParaRPr>
          </a:p>
        </p:txBody>
      </p:sp>
      <p:sp>
        <p:nvSpPr>
          <p:cNvPr id="1317352049" name=""/>
          <p:cNvSpPr txBox="1"/>
          <p:nvPr/>
        </p:nvSpPr>
        <p:spPr bwMode="auto">
          <a:xfrm flipH="0" flipV="0">
            <a:off x="2493408" y="6396245"/>
            <a:ext cx="1354990" cy="3965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000" b="1">
                <a:solidFill>
                  <a:schemeClr val="accent4"/>
                </a:solidFill>
              </a:rPr>
              <a:t>Optimizer</a:t>
            </a:r>
            <a:endParaRPr sz="2000" b="1">
              <a:solidFill>
                <a:schemeClr val="accent4"/>
              </a:solidFill>
            </a:endParaRPr>
          </a:p>
        </p:txBody>
      </p:sp>
      <p:sp>
        <p:nvSpPr>
          <p:cNvPr id="433868221" name=""/>
          <p:cNvSpPr txBox="1"/>
          <p:nvPr/>
        </p:nvSpPr>
        <p:spPr bwMode="auto">
          <a:xfrm flipH="0" flipV="0">
            <a:off x="7123210" y="671079"/>
            <a:ext cx="3296354"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Remember: A parameter has</a:t>
            </a:r>
            <a:endParaRPr b="1">
              <a:solidFill>
                <a:schemeClr val="accent4"/>
              </a:solidFill>
            </a:endParaRPr>
          </a:p>
          <a:p>
            <a:pPr>
              <a:defRPr/>
            </a:pPr>
            <a:r>
              <a:rPr b="1">
                <a:solidFill>
                  <a:schemeClr val="accent4"/>
                </a:solidFill>
              </a:rPr>
              <a:t>.data and .grad</a:t>
            </a:r>
            <a:r>
              <a:rPr b="1">
                <a:solidFill>
                  <a:schemeClr val="accent4"/>
                </a:solidFill>
              </a:rPr>
              <a:t> !</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97277486" name=""/>
          <p:cNvSpPr txBox="1"/>
          <p:nvPr/>
        </p:nvSpPr>
        <p:spPr bwMode="auto">
          <a:xfrm flipH="0" flipV="0">
            <a:off x="114642" y="1520802"/>
            <a:ext cx="11090073" cy="3779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matplotlib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pyplot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plt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plot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values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cpu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numpy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"x_0"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plot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values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cpu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numpy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"x_1"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title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"Adam"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legend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xlabel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"Iterations"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ylabel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"Value"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1662042908" name="Titel 1"/>
          <p:cNvSpPr>
            <a:spLocks noGrp="1"/>
          </p:cNvSpPr>
          <p:nvPr>
            <p:ph type="title"/>
          </p:nvPr>
        </p:nvSpPr>
        <p:spPr bwMode="auto">
          <a:xfrm>
            <a:off x="838198" y="202765"/>
            <a:ext cx="10515600" cy="1325562"/>
          </a:xfrm>
        </p:spPr>
        <p:txBody>
          <a:bodyPr/>
          <a:lstStyle/>
          <a:p>
            <a:pPr>
              <a:defRPr/>
            </a:pPr>
            <a:r>
              <a:rPr lang="en-GB" sz="4400" b="0" i="0" u="none" strike="noStrike" cap="none" spc="0">
                <a:solidFill>
                  <a:schemeClr val="tx1"/>
                </a:solidFill>
                <a:latin typeface="Arial"/>
                <a:ea typeface="Arial"/>
                <a:cs typeface="Arial"/>
              </a:rPr>
              <a:t>Plot the results</a:t>
            </a:r>
            <a:endParaRPr sz="4400"/>
          </a:p>
        </p:txBody>
      </p:sp>
      <p:cxnSp>
        <p:nvCxnSpPr>
          <p:cNvPr id="0" name=""/>
          <p:cNvCxnSpPr>
            <a:cxnSpLocks/>
          </p:cNvCxnSpPr>
          <p:nvPr/>
        </p:nvCxnSpPr>
        <p:spPr bwMode="auto">
          <a:xfrm flipH="0" flipV="0">
            <a:off x="2652954" y="2619374"/>
            <a:ext cx="2954914" cy="0"/>
          </a:xfrm>
          <a:prstGeom prst="line">
            <a:avLst/>
          </a:prstGeom>
          <a:ln w="28575" cap="flat" cmpd="sng" algn="ctr">
            <a:solidFill>
              <a:schemeClr val="accent4"/>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136834776" name=""/>
          <p:cNvCxnSpPr>
            <a:cxnSpLocks/>
          </p:cNvCxnSpPr>
          <p:nvPr/>
        </p:nvCxnSpPr>
        <p:spPr bwMode="auto">
          <a:xfrm flipH="0" flipV="0">
            <a:off x="2650644" y="3275624"/>
            <a:ext cx="2954914" cy="0"/>
          </a:xfrm>
          <a:prstGeom prst="line">
            <a:avLst/>
          </a:prstGeom>
          <a:ln w="28575" cap="flat" cmpd="sng" algn="ctr">
            <a:solidFill>
              <a:schemeClr val="accent4"/>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4641923" name="Titel 1"/>
          <p:cNvSpPr>
            <a:spLocks noGrp="1"/>
          </p:cNvSpPr>
          <p:nvPr>
            <p:ph type="title"/>
          </p:nvPr>
        </p:nvSpPr>
        <p:spPr bwMode="auto">
          <a:xfrm flipH="0" flipV="0">
            <a:off x="838198" y="54118"/>
            <a:ext cx="10515600" cy="1041256"/>
          </a:xfrm>
        </p:spPr>
        <p:txBody>
          <a:bodyPr/>
          <a:lstStyle/>
          <a:p>
            <a:pPr>
              <a:defRPr/>
            </a:pPr>
            <a:r>
              <a:rPr u="sng">
                <a:hlinkClick r:id="rId3" tooltip="https://pytorch.org/docs/stable/optim.html#algorithms"/>
              </a:rPr>
              <a:t>Optimizers</a:t>
            </a:r>
            <a:endParaRPr/>
          </a:p>
        </p:txBody>
      </p:sp>
      <p:sp>
        <p:nvSpPr>
          <p:cNvPr id="937607995" name=""/>
          <p:cNvSpPr txBox="1"/>
          <p:nvPr/>
        </p:nvSpPr>
        <p:spPr bwMode="auto">
          <a:xfrm flipH="0" flipV="0">
            <a:off x="910312" y="963323"/>
            <a:ext cx="10565411"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There are (too) many different </a:t>
            </a:r>
            <a:r>
              <a:rPr sz="2200" u="sng">
                <a:hlinkClick r:id="rId3" tooltip="https://pytorch.org/docs/stable/optim.html#algorithms"/>
              </a:rPr>
              <a:t>optimizers </a:t>
            </a:r>
            <a:r>
              <a:rPr sz="2200"/>
              <a:t>available. </a:t>
            </a:r>
            <a:endParaRPr sz="2200"/>
          </a:p>
          <a:p>
            <a:pPr>
              <a:defRPr/>
            </a:pPr>
            <a:endParaRPr sz="2200"/>
          </a:p>
          <a:p>
            <a:pPr>
              <a:defRPr/>
            </a:pPr>
            <a:r>
              <a:rPr sz="2200"/>
              <a:t>However, typically Adam and SGD can deal with most of the usual cases.  </a:t>
            </a:r>
            <a:endParaRPr sz="2200"/>
          </a:p>
        </p:txBody>
      </p:sp>
      <p:sp>
        <p:nvSpPr>
          <p:cNvPr id="894004204" name=""/>
          <p:cNvSpPr/>
          <p:nvPr/>
        </p:nvSpPr>
        <p:spPr bwMode="auto">
          <a:xfrm>
            <a:off x="838198" y="2131261"/>
            <a:ext cx="966597"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4" tooltip="https://pytorch.org/docs/stable/generated/torch.optim.SGD.html#sgd"/>
              </a:rPr>
              <a:t>SGD</a:t>
            </a:r>
            <a:endParaRPr/>
          </a:p>
        </p:txBody>
      </p:sp>
      <p:sp>
        <p:nvSpPr>
          <p:cNvPr id="463867700" name=""/>
          <p:cNvSpPr txBox="1"/>
          <p:nvPr/>
        </p:nvSpPr>
        <p:spPr bwMode="auto">
          <a:xfrm flipH="0" flipV="0">
            <a:off x="838198" y="2588821"/>
            <a:ext cx="11087193"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SGD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momentum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dampening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weight_decay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nesterov</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maximize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foreach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differentiable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fused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965299426" name=""/>
          <p:cNvSpPr txBox="1"/>
          <p:nvPr/>
        </p:nvSpPr>
        <p:spPr bwMode="auto">
          <a:xfrm flipH="0" flipV="0">
            <a:off x="838198" y="3769215"/>
            <a:ext cx="10738352"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Implements stochastic gradient descent (optionally with momentum).</a:t>
            </a:r>
            <a:endParaRPr sz="2200"/>
          </a:p>
        </p:txBody>
      </p:sp>
      <p:sp>
        <p:nvSpPr>
          <p:cNvPr id="1786562825" name=""/>
          <p:cNvSpPr/>
          <p:nvPr/>
        </p:nvSpPr>
        <p:spPr bwMode="auto">
          <a:xfrm>
            <a:off x="838198" y="4328506"/>
            <a:ext cx="1169884"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5" tooltip="https://pytorch.org/docs/stable/generated/torch.optim.Adam.html#adam"/>
              </a:rPr>
              <a:t>Adam</a:t>
            </a:r>
            <a:endParaRPr/>
          </a:p>
        </p:txBody>
      </p:sp>
      <p:sp>
        <p:nvSpPr>
          <p:cNvPr id="841358235" name=""/>
          <p:cNvSpPr txBox="1"/>
          <p:nvPr/>
        </p:nvSpPr>
        <p:spPr bwMode="auto">
          <a:xfrm flipH="0" flipV="0">
            <a:off x="838198" y="4786066"/>
            <a:ext cx="11088633"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Adam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betas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0.9</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0.999</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eps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1e-08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weight_decay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amsgrad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foreach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maximize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capturable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differentiable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fused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521981946" name=""/>
          <p:cNvSpPr/>
          <p:nvPr/>
        </p:nvSpPr>
        <p:spPr bwMode="auto">
          <a:xfrm flipH="0" flipV="0">
            <a:off x="837479" y="6108468"/>
            <a:ext cx="5355538"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chemeClr val="tx1"/>
                </a:solidFill>
                <a:latin typeface="Arial"/>
                <a:ea typeface="Arial"/>
                <a:cs typeface="Arial"/>
              </a:rPr>
              <a:t>Implements Adam algorithm.</a:t>
            </a:r>
            <a:endParaRPr sz="2200" b="0">
              <a:solidFill>
                <a:schemeClr val="tx1"/>
              </a:solidFill>
            </a:endParaRPr>
          </a:p>
        </p:txBody>
      </p:sp>
      <p:sp>
        <p:nvSpPr>
          <p:cNvPr id="156683121" name=""/>
          <p:cNvSpPr txBox="1"/>
          <p:nvPr/>
        </p:nvSpPr>
        <p:spPr bwMode="auto">
          <a:xfrm flipH="0" flipV="0">
            <a:off x="6095999" y="6108468"/>
            <a:ext cx="4667901" cy="365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u="sng">
                <a:hlinkClick r:id="rId6" tooltip="https://arxiv.org/abs/1412.6980"/>
              </a:rPr>
              <a:t>Adam: A Method for Stochastic Optimization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32598945" name="Titel 1"/>
          <p:cNvSpPr>
            <a:spLocks noGrp="1"/>
          </p:cNvSpPr>
          <p:nvPr>
            <p:ph type="title"/>
          </p:nvPr>
        </p:nvSpPr>
        <p:spPr bwMode="auto">
          <a:xfrm flipH="0" flipV="0">
            <a:off x="838198" y="437283"/>
            <a:ext cx="10515600" cy="835602"/>
          </a:xfrm>
        </p:spPr>
        <p:txBody>
          <a:bodyPr/>
          <a:lstStyle/>
          <a:p>
            <a:pPr>
              <a:defRPr/>
            </a:pPr>
            <a:r>
              <a:rPr/>
              <a:t>Save and restore the optimizer state</a:t>
            </a:r>
            <a:endParaRPr/>
          </a:p>
        </p:txBody>
      </p:sp>
      <p:sp>
        <p:nvSpPr>
          <p:cNvPr id="1912398434" name=""/>
          <p:cNvSpPr txBox="1"/>
          <p:nvPr/>
        </p:nvSpPr>
        <p:spPr bwMode="auto">
          <a:xfrm flipH="0" flipV="0">
            <a:off x="168761" y="1355970"/>
            <a:ext cx="11091153" cy="3779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8292A2"/>
                </a:solidFill>
                <a:latin typeface="Consolas"/>
                <a:ea typeface="Consolas"/>
                <a:cs typeface="Consolas"/>
              </a:rPr>
              <a:t># Save the state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optimizer_state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tensor(200.)</a:t>
            </a:r>
            <a:endParaRPr sz="2200" b="0" i="0" u="none">
              <a:solidFill>
                <a:srgbClr val="8292A2"/>
              </a:solidFill>
              <a:latin typeface="Consolas"/>
              <a:ea typeface="Consolas"/>
              <a:cs typeface="Consolas"/>
            </a:endParaRPr>
          </a:p>
          <a:p>
            <a:pPr>
              <a:defRPr/>
            </a:pPr>
            <a:endParaRPr sz="2200"/>
          </a:p>
          <a:p>
            <a:pPr>
              <a:defRPr/>
            </a:pPr>
            <a:r>
              <a:rPr sz="2200" b="0" i="0" u="none">
                <a:solidFill>
                  <a:srgbClr val="8292A2"/>
                </a:solidFill>
                <a:latin typeface="Consolas"/>
                <a:ea typeface="Consolas"/>
                <a:cs typeface="Consolas"/>
              </a:rPr>
              <a:t># Destroy the state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optimizer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Adam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a:t>
            </a:r>
            <a:endParaRPr sz="2200" b="0" i="0" u="none">
              <a:solidFill>
                <a:srgbClr val="8292A2"/>
              </a:solidFill>
              <a:latin typeface="Consolas"/>
              <a:ea typeface="Consolas"/>
              <a:cs typeface="Consolas"/>
            </a:endParaRPr>
          </a:p>
          <a:p>
            <a:pPr>
              <a:defRPr/>
            </a:pPr>
            <a:endParaRPr sz="2200" b="0" i="0" u="none">
              <a:solidFill>
                <a:srgbClr val="8292A2"/>
              </a:solidFill>
              <a:latin typeface="Consolas"/>
              <a:ea typeface="Consolas"/>
              <a:cs typeface="Consolas"/>
            </a:endParaRPr>
          </a:p>
          <a:p>
            <a:pPr>
              <a:defRPr/>
            </a:pPr>
            <a:r>
              <a:rPr sz="2200" b="0" i="0" u="none">
                <a:solidFill>
                  <a:srgbClr val="8292A2"/>
                </a:solidFill>
                <a:latin typeface="Consolas"/>
                <a:ea typeface="Consolas"/>
                <a:cs typeface="Consolas"/>
              </a:rPr>
              <a:t># Restore the state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load_state_dict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optimizer_state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tensor(200.)</a:t>
            </a:r>
            <a:endParaRPr sz="2200" b="0" i="0" u="none">
              <a:solidFill>
                <a:srgbClr val="8292A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1595254" name=""/>
          <p:cNvSpPr txBox="1"/>
          <p:nvPr/>
        </p:nvSpPr>
        <p:spPr bwMode="auto">
          <a:xfrm flipH="0" flipV="0">
            <a:off x="233704" y="903841"/>
            <a:ext cx="1108647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closure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225151830" name=""/>
          <p:cNvSpPr/>
          <p:nvPr/>
        </p:nvSpPr>
        <p:spPr bwMode="auto">
          <a:xfrm flipH="0" flipV="0">
            <a:off x="233704" y="1533524"/>
            <a:ext cx="5898888"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chemeClr val="tx1"/>
                </a:solidFill>
                <a:latin typeface="Arial"/>
                <a:ea typeface="Arial"/>
                <a:cs typeface="Arial"/>
              </a:rPr>
              <a:t>Perform a single optimization step.</a:t>
            </a:r>
            <a:endParaRPr>
              <a:solidFill>
                <a:schemeClr val="tx1"/>
              </a:solidFill>
            </a:endParaRPr>
          </a:p>
        </p:txBody>
      </p:sp>
      <p:sp>
        <p:nvSpPr>
          <p:cNvPr id="1365082152" name=""/>
          <p:cNvSpPr txBox="1"/>
          <p:nvPr/>
        </p:nvSpPr>
        <p:spPr bwMode="auto">
          <a:xfrm flipH="0" flipV="0">
            <a:off x="233704" y="2534239"/>
            <a:ext cx="1108755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zero_grad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set_to_none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a:p>
        </p:txBody>
      </p:sp>
      <p:sp>
        <p:nvSpPr>
          <p:cNvPr id="560137840" name=""/>
          <p:cNvSpPr txBox="1"/>
          <p:nvPr/>
        </p:nvSpPr>
        <p:spPr bwMode="auto">
          <a:xfrm flipH="0" flipV="0">
            <a:off x="233704" y="3246119"/>
            <a:ext cx="9433833"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Reset the gradients of all optimized torch.Tensors.</a:t>
            </a:r>
            <a:endParaRPr sz="2200"/>
          </a:p>
        </p:txBody>
      </p:sp>
      <p:sp>
        <p:nvSpPr>
          <p:cNvPr id="457197038" name=""/>
          <p:cNvSpPr/>
          <p:nvPr/>
        </p:nvSpPr>
        <p:spPr bwMode="auto">
          <a:xfrm flipH="0" flipV="0">
            <a:off x="233704" y="3955032"/>
            <a:ext cx="4054208"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solidFill>
                  <a:schemeClr val="tx1"/>
                </a:solidFill>
                <a:hlinkClick r:id="rId3" tooltip="https://pytorch.org/docs/stable/optim.html#per-parameter-options"/>
              </a:rPr>
              <a:t>Per-parameter options</a:t>
            </a:r>
            <a:endParaRPr sz="2200" b="1">
              <a:solidFill>
                <a:schemeClr val="tx1"/>
              </a:solidFill>
            </a:endParaRPr>
          </a:p>
        </p:txBody>
      </p:sp>
      <p:sp>
        <p:nvSpPr>
          <p:cNvPr id="956504606" name=""/>
          <p:cNvSpPr txBox="1"/>
          <p:nvPr/>
        </p:nvSpPr>
        <p:spPr bwMode="auto">
          <a:xfrm flipH="0" flipV="0">
            <a:off x="672186" y="4978977"/>
            <a:ext cx="914400"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endParaRPr/>
          </a:p>
        </p:txBody>
      </p:sp>
      <p:sp>
        <p:nvSpPr>
          <p:cNvPr id="761615902" name=""/>
          <p:cNvSpPr txBox="1"/>
          <p:nvPr/>
        </p:nvSpPr>
        <p:spPr bwMode="auto">
          <a:xfrm flipH="0" flipV="0">
            <a:off x="338194" y="4521597"/>
            <a:ext cx="10613398"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“Optimizers also support specifying per-parameter options.”</a:t>
            </a:r>
            <a:r>
              <a:rPr sz="2200"/>
              <a:t> </a:t>
            </a:r>
            <a:endParaRPr sz="2200"/>
          </a:p>
          <a:p>
            <a:pPr algn="l">
              <a:defRPr/>
            </a:pPr>
            <a:r>
              <a:rPr sz="2200"/>
              <a:t>(i.e. different learning rate values for different sets of parameter)</a:t>
            </a:r>
            <a:endParaRPr sz="2200"/>
          </a:p>
        </p:txBody>
      </p:sp>
      <p:sp>
        <p:nvSpPr>
          <p:cNvPr id="2059137814" name=""/>
          <p:cNvSpPr txBox="1"/>
          <p:nvPr/>
        </p:nvSpPr>
        <p:spPr bwMode="auto">
          <a:xfrm flipH="0" flipV="0">
            <a:off x="233704" y="5950574"/>
            <a:ext cx="1108863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param_groups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"lr"</a:t>
            </a:r>
            <a:r>
              <a:rPr sz="2200" b="0" i="0" u="none">
                <a:solidFill>
                  <a:srgbClr val="F8F8F2"/>
                </a:solidFill>
                <a:latin typeface="Consolas"/>
                <a:ea typeface="Consolas"/>
                <a:cs typeface="Consolas"/>
              </a:rPr>
              <a:t>]</a:t>
            </a:r>
            <a:endParaRPr/>
          </a:p>
        </p:txBody>
      </p:sp>
      <p:sp>
        <p:nvSpPr>
          <p:cNvPr id="1532079183" name=""/>
          <p:cNvSpPr txBox="1"/>
          <p:nvPr/>
        </p:nvSpPr>
        <p:spPr bwMode="auto">
          <a:xfrm flipH="0" flipV="0">
            <a:off x="233704" y="5523494"/>
            <a:ext cx="821288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With one set of parameters, we can readout the learning rate via:</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7922363" name="Titel 1"/>
          <p:cNvSpPr>
            <a:spLocks noGrp="1"/>
          </p:cNvSpPr>
          <p:nvPr>
            <p:ph type="title"/>
          </p:nvPr>
        </p:nvSpPr>
        <p:spPr bwMode="auto"/>
        <p:txBody>
          <a:bodyPr/>
          <a:lstStyle/>
          <a:p>
            <a:pPr>
              <a:defRPr/>
            </a:pPr>
            <a:r>
              <a:rPr/>
              <a:t>Optimizer fails due to a too large learning rate?</a:t>
            </a:r>
            <a:endParaRPr/>
          </a:p>
        </p:txBody>
      </p:sp>
      <p:pic>
        <p:nvPicPr>
          <p:cNvPr id="136142955" name=""/>
          <p:cNvPicPr>
            <a:picLocks noChangeAspect="1"/>
          </p:cNvPicPr>
          <p:nvPr/>
        </p:nvPicPr>
        <p:blipFill>
          <a:blip r:embed="rId3"/>
          <a:srcRect l="0" t="0" r="0" b="1528"/>
          <a:stretch/>
        </p:blipFill>
        <p:spPr bwMode="auto">
          <a:xfrm flipH="0" flipV="0">
            <a:off x="2284943" y="1027906"/>
            <a:ext cx="7381457" cy="563959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991795" name="Titel 1"/>
          <p:cNvSpPr>
            <a:spLocks noGrp="1"/>
          </p:cNvSpPr>
          <p:nvPr>
            <p:ph type="title"/>
          </p:nvPr>
        </p:nvSpPr>
        <p:spPr bwMode="auto"/>
        <p:txBody>
          <a:bodyPr/>
          <a:lstStyle/>
          <a:p>
            <a:pPr>
              <a:defRPr/>
            </a:pPr>
            <a:r>
              <a:rPr lang="en-GB" sz="4400" b="0" i="0" u="sng" strike="noStrike" cap="none" spc="0">
                <a:solidFill>
                  <a:schemeClr val="tx1"/>
                </a:solidFill>
                <a:latin typeface="Arial"/>
                <a:ea typeface="Arial"/>
                <a:cs typeface="Arial"/>
                <a:hlinkClick r:id="rId3" tooltip="https://pytorch.org/docs/stable/optim.html#how-to-adjust-learning-rate"/>
              </a:rPr>
              <a:t>Learning Rate Scheduler</a:t>
            </a:r>
            <a:endParaRPr/>
          </a:p>
        </p:txBody>
      </p:sp>
      <p:sp>
        <p:nvSpPr>
          <p:cNvPr id="1209851827" name=""/>
          <p:cNvSpPr txBox="1"/>
          <p:nvPr/>
        </p:nvSpPr>
        <p:spPr bwMode="auto">
          <a:xfrm flipH="0" flipV="0">
            <a:off x="677482" y="2234818"/>
            <a:ext cx="1108827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optimizer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SGD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lr_scheduler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lr_scheduler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ReduceLROnPlateau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endParaRPr sz="2200"/>
          </a:p>
        </p:txBody>
      </p:sp>
      <p:sp>
        <p:nvSpPr>
          <p:cNvPr id="622394999" name=""/>
          <p:cNvSpPr txBox="1"/>
          <p:nvPr/>
        </p:nvSpPr>
        <p:spPr bwMode="auto">
          <a:xfrm flipH="0" flipV="0">
            <a:off x="677482" y="4294909"/>
            <a:ext cx="1108971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lr_scheduler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endParaRPr sz="2200"/>
          </a:p>
        </p:txBody>
      </p:sp>
      <p:sp>
        <p:nvSpPr>
          <p:cNvPr id="579618978" name=""/>
          <p:cNvSpPr txBox="1"/>
          <p:nvPr/>
        </p:nvSpPr>
        <p:spPr bwMode="auto">
          <a:xfrm flipH="0" flipV="0">
            <a:off x="675543" y="1690687"/>
            <a:ext cx="673772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Connecting a learning rate scheduler to the optimizer</a:t>
            </a:r>
            <a:endParaRPr sz="2200"/>
          </a:p>
        </p:txBody>
      </p:sp>
      <p:sp>
        <p:nvSpPr>
          <p:cNvPr id="199376943" name=""/>
          <p:cNvSpPr txBox="1"/>
          <p:nvPr/>
        </p:nvSpPr>
        <p:spPr bwMode="auto">
          <a:xfrm flipH="0" flipV="0">
            <a:off x="675543" y="3867828"/>
            <a:ext cx="1090004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Feeding the quality (here the value of f(x_0,x_1)) of the calculation into the lr scheduler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9949199" name="Titel 1"/>
          <p:cNvSpPr>
            <a:spLocks noGrp="1"/>
          </p:cNvSpPr>
          <p:nvPr>
            <p:ph type="title"/>
          </p:nvPr>
        </p:nvSpPr>
        <p:spPr bwMode="auto"/>
        <p:txBody>
          <a:bodyPr/>
          <a:lstStyle/>
          <a:p>
            <a:pPr>
              <a:defRPr/>
            </a:pPr>
            <a:r>
              <a:rPr/>
              <a:t>SGD works now</a:t>
            </a:r>
            <a:endParaRPr/>
          </a:p>
        </p:txBody>
      </p:sp>
      <p:pic>
        <p:nvPicPr>
          <p:cNvPr id="1670997653" name=""/>
          <p:cNvPicPr>
            <a:picLocks noChangeAspect="1"/>
          </p:cNvPicPr>
          <p:nvPr/>
        </p:nvPicPr>
        <p:blipFill>
          <a:blip r:embed="rId3"/>
          <a:stretch/>
        </p:blipFill>
        <p:spPr bwMode="auto">
          <a:xfrm flipH="0" flipV="0">
            <a:off x="2417185" y="1558220"/>
            <a:ext cx="6924916" cy="518504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4342749" name="Titel 1"/>
          <p:cNvSpPr>
            <a:spLocks noGrp="1"/>
          </p:cNvSpPr>
          <p:nvPr>
            <p:ph type="title"/>
          </p:nvPr>
        </p:nvSpPr>
        <p:spPr bwMode="auto">
          <a:xfrm flipH="0" flipV="0">
            <a:off x="838198" y="40408"/>
            <a:ext cx="10515600" cy="717261"/>
          </a:xfrm>
        </p:spPr>
        <p:txBody>
          <a:bodyPr/>
          <a:lstStyle/>
          <a:p>
            <a:pPr>
              <a:defRPr/>
            </a:pPr>
            <a:r>
              <a:rPr/>
              <a:t>Two types of LR scheduler</a:t>
            </a:r>
            <a:endParaRPr/>
          </a:p>
        </p:txBody>
      </p:sp>
      <p:sp>
        <p:nvSpPr>
          <p:cNvPr id="2013956244" name=""/>
          <p:cNvSpPr txBox="1"/>
          <p:nvPr/>
        </p:nvSpPr>
        <p:spPr bwMode="auto">
          <a:xfrm flipH="0" flipV="0">
            <a:off x="838198" y="2884869"/>
            <a:ext cx="1109151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metrics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epoch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491780918" name=""/>
          <p:cNvSpPr txBox="1"/>
          <p:nvPr/>
        </p:nvSpPr>
        <p:spPr bwMode="auto">
          <a:xfrm flipH="0" flipV="0">
            <a:off x="838198" y="3363449"/>
            <a:ext cx="4780940"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“Perform a step.”</a:t>
            </a:r>
            <a:endParaRPr sz="2200"/>
          </a:p>
        </p:txBody>
      </p:sp>
      <p:sp>
        <p:nvSpPr>
          <p:cNvPr id="82495171" name=""/>
          <p:cNvSpPr/>
          <p:nvPr/>
        </p:nvSpPr>
        <p:spPr bwMode="auto">
          <a:xfrm>
            <a:off x="838198" y="1191311"/>
            <a:ext cx="3558257"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stable/generated/torch.optim.lr_scheduler.ReduceLROnPlateau.html#reducelronplateau"/>
              </a:rPr>
              <a:t>ReduceLROnPlateau</a:t>
            </a:r>
            <a:endParaRPr/>
          </a:p>
        </p:txBody>
      </p:sp>
      <p:sp>
        <p:nvSpPr>
          <p:cNvPr id="1579744827" name=""/>
          <p:cNvSpPr txBox="1"/>
          <p:nvPr/>
        </p:nvSpPr>
        <p:spPr bwMode="auto">
          <a:xfrm flipH="0" flipV="0">
            <a:off x="836759" y="1648871"/>
            <a:ext cx="11092951"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lr_scheduler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ReduceLROnPlateau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mode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'min'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factor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patience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threshold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0.0001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threshold_mode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'rel'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cooldown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min_lr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eps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1e-08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verbose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'deprecated'</a:t>
            </a:r>
            <a:r>
              <a:rPr sz="2200" b="0" i="0" u="none">
                <a:solidFill>
                  <a:srgbClr val="F8F8F2"/>
                </a:solidFill>
                <a:latin typeface="Consolas"/>
                <a:ea typeface="Consolas"/>
                <a:cs typeface="Consolas"/>
              </a:rPr>
              <a:t>)</a:t>
            </a:r>
            <a:endParaRPr sz="2200"/>
          </a:p>
        </p:txBody>
      </p:sp>
      <p:sp>
        <p:nvSpPr>
          <p:cNvPr id="1721582847" name=""/>
          <p:cNvSpPr/>
          <p:nvPr/>
        </p:nvSpPr>
        <p:spPr bwMode="auto">
          <a:xfrm>
            <a:off x="836759" y="4113507"/>
            <a:ext cx="3439194"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4" tooltip="https://pytorch.org/docs/stable/generated/torch.optim.lr_scheduler.CosineAnnealingLR.html#cosineannealinglr"/>
              </a:rPr>
              <a:t>CosineAnnealingLR</a:t>
            </a:r>
            <a:endParaRPr/>
          </a:p>
        </p:txBody>
      </p:sp>
      <p:sp>
        <p:nvSpPr>
          <p:cNvPr id="1533278631" name=""/>
          <p:cNvSpPr txBox="1"/>
          <p:nvPr/>
        </p:nvSpPr>
        <p:spPr bwMode="auto">
          <a:xfrm flipH="0" flipV="0">
            <a:off x="838198" y="4645153"/>
            <a:ext cx="1109295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lr_scheduler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CosineAnnealingLR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T_max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eta_min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last_epoch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verbose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'deprecated'</a:t>
            </a:r>
            <a:r>
              <a:rPr sz="2200" b="0" i="0" u="none">
                <a:solidFill>
                  <a:srgbClr val="F8F8F2"/>
                </a:solidFill>
                <a:latin typeface="Consolas"/>
                <a:ea typeface="Consolas"/>
                <a:cs typeface="Consolas"/>
              </a:rPr>
              <a:t>)</a:t>
            </a:r>
            <a:endParaRPr/>
          </a:p>
        </p:txBody>
      </p:sp>
      <p:sp>
        <p:nvSpPr>
          <p:cNvPr id="1337827573" name=""/>
          <p:cNvSpPr txBox="1"/>
          <p:nvPr/>
        </p:nvSpPr>
        <p:spPr bwMode="auto">
          <a:xfrm flipH="0" flipV="0">
            <a:off x="838198" y="758616"/>
            <a:ext cx="195398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u="sng"/>
              <a:t>With feedback</a:t>
            </a:r>
            <a:endParaRPr sz="2200" u="sng"/>
          </a:p>
        </p:txBody>
      </p:sp>
      <p:sp>
        <p:nvSpPr>
          <p:cNvPr id="793804169" name=""/>
          <p:cNvSpPr txBox="1"/>
          <p:nvPr/>
        </p:nvSpPr>
        <p:spPr bwMode="auto">
          <a:xfrm flipH="0" flipV="0">
            <a:off x="836759" y="3790530"/>
            <a:ext cx="234238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u="sng"/>
              <a:t>Without feedback</a:t>
            </a:r>
            <a:endParaRPr sz="2200" u="sng"/>
          </a:p>
        </p:txBody>
      </p:sp>
      <p:sp>
        <p:nvSpPr>
          <p:cNvPr id="6216726" name=""/>
          <p:cNvSpPr txBox="1"/>
          <p:nvPr/>
        </p:nvSpPr>
        <p:spPr bwMode="auto">
          <a:xfrm flipH="0" flipV="0">
            <a:off x="836759" y="5597653"/>
            <a:ext cx="1109259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step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epoch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28826945" name=""/>
          <p:cNvSpPr txBox="1"/>
          <p:nvPr/>
        </p:nvSpPr>
        <p:spPr bwMode="auto">
          <a:xfrm flipH="0" flipV="0">
            <a:off x="838198" y="6152001"/>
            <a:ext cx="4780940"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“Perform a step.”</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6883811"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Getting the learning rate</a:t>
            </a:r>
            <a:endParaRPr sz="4400"/>
          </a:p>
          <a:p>
            <a:pPr>
              <a:defRPr/>
            </a:pPr>
            <a:endParaRPr/>
          </a:p>
        </p:txBody>
      </p:sp>
      <p:sp>
        <p:nvSpPr>
          <p:cNvPr id="426157751" name=""/>
          <p:cNvSpPr txBox="1"/>
          <p:nvPr/>
        </p:nvSpPr>
        <p:spPr bwMode="auto">
          <a:xfrm flipH="0" flipV="0">
            <a:off x="836759" y="1263607"/>
            <a:ext cx="1109439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get_last_lr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791240619" name=""/>
          <p:cNvSpPr/>
          <p:nvPr/>
        </p:nvSpPr>
        <p:spPr bwMode="auto">
          <a:xfrm flipH="0" flipV="0">
            <a:off x="836759" y="1876338"/>
            <a:ext cx="10702946"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a:t>“</a:t>
            </a:r>
            <a:r>
              <a:rPr sz="2200" b="0" i="0" u="none" spc="0">
                <a:solidFill>
                  <a:srgbClr val="262626"/>
                </a:solidFill>
                <a:latin typeface="Arial"/>
                <a:ea typeface="Arial"/>
                <a:cs typeface="Arial"/>
              </a:rPr>
              <a:t>Return </a:t>
            </a:r>
            <a:r>
              <a:rPr sz="2200" b="0" i="0" u="none" spc="0">
                <a:solidFill>
                  <a:srgbClr val="FF0000"/>
                </a:solidFill>
                <a:latin typeface="Arial"/>
                <a:ea typeface="Arial"/>
                <a:cs typeface="Arial"/>
              </a:rPr>
              <a:t>last </a:t>
            </a:r>
            <a:r>
              <a:rPr sz="2200" b="0" i="0" u="none" spc="0">
                <a:solidFill>
                  <a:srgbClr val="262626"/>
                </a:solidFill>
                <a:latin typeface="Arial"/>
                <a:ea typeface="Arial"/>
                <a:cs typeface="Arial"/>
              </a:rPr>
              <a:t>computed learning rate by current scheduler.”</a:t>
            </a:r>
            <a:endParaRPr sz="2200" b="0"/>
          </a:p>
        </p:txBody>
      </p:sp>
      <p:sp>
        <p:nvSpPr>
          <p:cNvPr id="890792583" name=""/>
          <p:cNvSpPr txBox="1"/>
          <p:nvPr/>
        </p:nvSpPr>
        <p:spPr bwMode="auto">
          <a:xfrm flipH="0" flipV="0">
            <a:off x="836759" y="2406931"/>
            <a:ext cx="1109619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get_lr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509708773" name=""/>
          <p:cNvSpPr txBox="1"/>
          <p:nvPr/>
        </p:nvSpPr>
        <p:spPr bwMode="auto">
          <a:xfrm flipH="0" flipV="0">
            <a:off x="836759" y="3108959"/>
            <a:ext cx="9620920"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“Compute learning rate using chainable form of the scheduler.”</a:t>
            </a:r>
            <a:endParaRPr sz="2200"/>
          </a:p>
        </p:txBody>
      </p:sp>
      <p:sp>
        <p:nvSpPr>
          <p:cNvPr id="1429463804" name=""/>
          <p:cNvSpPr txBox="1"/>
          <p:nvPr/>
        </p:nvSpPr>
        <p:spPr bwMode="auto">
          <a:xfrm flipH="0" flipV="0">
            <a:off x="838198" y="3679074"/>
            <a:ext cx="9009712"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I got a “NotImplementedError” for this one.</a:t>
            </a:r>
            <a:endParaRPr sz="2200"/>
          </a:p>
        </p:txBody>
      </p:sp>
      <p:sp>
        <p:nvSpPr>
          <p:cNvPr id="629451522" name=""/>
          <p:cNvSpPr txBox="1"/>
          <p:nvPr/>
        </p:nvSpPr>
        <p:spPr bwMode="auto">
          <a:xfrm flipH="0" flipV="0">
            <a:off x="836759" y="5301141"/>
            <a:ext cx="1108899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optimizer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param_groups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"lr"</a:t>
            </a:r>
            <a:r>
              <a:rPr sz="2200" b="0" i="0" u="none">
                <a:solidFill>
                  <a:srgbClr val="F8F8F2"/>
                </a:solidFill>
                <a:latin typeface="Consolas"/>
                <a:ea typeface="Consolas"/>
                <a:cs typeface="Consolas"/>
              </a:rPr>
              <a:t>]</a:t>
            </a:r>
            <a:endParaRPr/>
          </a:p>
        </p:txBody>
      </p:sp>
      <p:sp>
        <p:nvSpPr>
          <p:cNvPr id="1259803104" name=""/>
          <p:cNvSpPr txBox="1"/>
          <p:nvPr/>
        </p:nvSpPr>
        <p:spPr bwMode="auto">
          <a:xfrm flipH="0" flipV="0">
            <a:off x="836759" y="4740852"/>
            <a:ext cx="420526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Or read it out from the optimizer: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2105053" name="Titel 1"/>
          <p:cNvSpPr>
            <a:spLocks noGrp="1"/>
          </p:cNvSpPr>
          <p:nvPr>
            <p:ph type="title"/>
          </p:nvPr>
        </p:nvSpPr>
        <p:spPr bwMode="auto"/>
        <p:txBody>
          <a:bodyPr/>
          <a:lstStyle/>
          <a:p>
            <a:pPr>
              <a:defRPr/>
            </a:pPr>
            <a:r>
              <a:rPr/>
              <a:t>Types of LR Scheduler</a:t>
            </a:r>
            <a:endParaRPr/>
          </a:p>
        </p:txBody>
      </p:sp>
      <p:sp>
        <p:nvSpPr>
          <p:cNvPr id="1694130565" name="Inhaltsplatzhalter 2"/>
          <p:cNvSpPr>
            <a:spLocks noGrp="1"/>
          </p:cNvSpPr>
          <p:nvPr>
            <p:ph idx="1"/>
          </p:nvPr>
        </p:nvSpPr>
        <p:spPr bwMode="auto"/>
        <p:txBody>
          <a:bodyPr/>
          <a:lstStyle/>
          <a:p>
            <a:pPr marL="0" indent="0">
              <a:buFont typeface="Arial"/>
              <a:buNone/>
              <a:defRPr/>
            </a:pPr>
            <a:r>
              <a:rPr/>
              <a:t>There are many different LR Schedulers </a:t>
            </a:r>
            <a:endParaRPr/>
          </a:p>
          <a:p>
            <a:pPr marL="0" indent="0">
              <a:buFont typeface="Arial"/>
              <a:buNone/>
              <a:defRPr/>
            </a:pPr>
            <a:r>
              <a:rPr/>
              <a:t>Find a list </a:t>
            </a:r>
            <a:r>
              <a:rPr u="sng">
                <a:hlinkClick r:id="rId3" tooltip="https://pytorch.org/docs/stable/optim.html#how-to-adjust-learning-rate"/>
              </a:rPr>
              <a:t>here</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660169" name="Titel 1"/>
          <p:cNvSpPr>
            <a:spLocks noGrp="1"/>
          </p:cNvSpPr>
          <p:nvPr>
            <p:ph type="title"/>
          </p:nvPr>
        </p:nvSpPr>
        <p:spPr bwMode="auto">
          <a:xfrm flipH="0" flipV="0">
            <a:off x="838197" y="365123"/>
            <a:ext cx="10515600" cy="67761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909010702" name=""/>
          <p:cNvSpPr txBox="1"/>
          <p:nvPr/>
        </p:nvSpPr>
        <p:spPr bwMode="auto">
          <a:xfrm flipH="0" flipV="0">
            <a:off x="502340" y="4765281"/>
            <a:ext cx="1798955" cy="48803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1623731872" name=""/>
          <p:cNvCxnSpPr>
            <a:cxnSpLocks/>
          </p:cNvCxnSpPr>
          <p:nvPr/>
        </p:nvCxnSpPr>
        <p:spPr bwMode="auto">
          <a:xfrm flipH="0" flipV="0">
            <a:off x="2357209" y="5070260"/>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535759180" name=""/>
          <p:cNvSpPr/>
          <p:nvPr/>
        </p:nvSpPr>
        <p:spPr bwMode="auto">
          <a:xfrm flipH="0" flipV="0">
            <a:off x="3720789" y="2751595"/>
            <a:ext cx="1258301" cy="2095498"/>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1838607284" name=""/>
          <p:cNvSpPr txBox="1"/>
          <p:nvPr/>
        </p:nvSpPr>
        <p:spPr bwMode="auto">
          <a:xfrm flipH="0" flipV="0">
            <a:off x="3143889" y="4887200"/>
            <a:ext cx="2267553"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1726775619" name=""/>
          <p:cNvSpPr txBox="1"/>
          <p:nvPr/>
        </p:nvSpPr>
        <p:spPr bwMode="auto">
          <a:xfrm flipH="0" flipV="0">
            <a:off x="3910815" y="440593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723829055" name=""/>
          <p:cNvSpPr txBox="1"/>
          <p:nvPr/>
        </p:nvSpPr>
        <p:spPr bwMode="auto">
          <a:xfrm flipH="0" flipV="0">
            <a:off x="3910815" y="2831332"/>
            <a:ext cx="98402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1557000737" name=""/>
          <p:cNvSpPr txBox="1"/>
          <p:nvPr/>
        </p:nvSpPr>
        <p:spPr bwMode="auto">
          <a:xfrm flipH="0" flipV="0">
            <a:off x="3910815" y="403981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341339430" name=""/>
          <p:cNvSpPr/>
          <p:nvPr/>
        </p:nvSpPr>
        <p:spPr bwMode="auto">
          <a:xfrm flipH="0" flipV="0">
            <a:off x="4211605" y="3809212"/>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62747510" name=""/>
          <p:cNvSpPr/>
          <p:nvPr/>
        </p:nvSpPr>
        <p:spPr bwMode="auto">
          <a:xfrm flipH="0" flipV="0">
            <a:off x="4211605" y="3560559"/>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31023629" name=""/>
          <p:cNvSpPr/>
          <p:nvPr/>
        </p:nvSpPr>
        <p:spPr bwMode="auto">
          <a:xfrm flipH="0" flipV="0">
            <a:off x="4211605" y="3311906"/>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93778237" name=""/>
          <p:cNvSpPr txBox="1"/>
          <p:nvPr/>
        </p:nvSpPr>
        <p:spPr bwMode="auto">
          <a:xfrm flipH="0" flipV="0">
            <a:off x="3860682" y="2387002"/>
            <a:ext cx="86984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1204024792" name=""/>
          <p:cNvCxnSpPr>
            <a:cxnSpLocks/>
          </p:cNvCxnSpPr>
          <p:nvPr/>
        </p:nvCxnSpPr>
        <p:spPr bwMode="auto">
          <a:xfrm flipH="0" flipV="0">
            <a:off x="5050495" y="2570062"/>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355831454" name=""/>
          <p:cNvSpPr txBox="1"/>
          <p:nvPr/>
        </p:nvSpPr>
        <p:spPr bwMode="auto">
          <a:xfrm flipH="0" flipV="0">
            <a:off x="5916551" y="2387002"/>
            <a:ext cx="153063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Loss function</a:t>
            </a:r>
            <a:endParaRPr/>
          </a:p>
        </p:txBody>
      </p:sp>
      <p:cxnSp>
        <p:nvCxnSpPr>
          <p:cNvPr id="1063434616" name=""/>
          <p:cNvCxnSpPr>
            <a:cxnSpLocks/>
          </p:cNvCxnSpPr>
          <p:nvPr/>
        </p:nvCxnSpPr>
        <p:spPr bwMode="auto">
          <a:xfrm flipH="0" flipV="1">
            <a:off x="2652300" y="1959516"/>
            <a:ext cx="0" cy="3108155"/>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603623130" name=""/>
          <p:cNvCxnSpPr>
            <a:cxnSpLocks/>
          </p:cNvCxnSpPr>
          <p:nvPr/>
        </p:nvCxnSpPr>
        <p:spPr bwMode="auto">
          <a:xfrm flipH="0" flipV="1">
            <a:off x="2637946" y="1959516"/>
            <a:ext cx="3980446" cy="0"/>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900539686" name=""/>
          <p:cNvCxnSpPr>
            <a:cxnSpLocks/>
          </p:cNvCxnSpPr>
          <p:nvPr/>
        </p:nvCxnSpPr>
        <p:spPr bwMode="auto">
          <a:xfrm flipH="1" flipV="0">
            <a:off x="6609735" y="1949490"/>
            <a:ext cx="0" cy="401051"/>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557413675" name=""/>
          <p:cNvCxnSpPr>
            <a:cxnSpLocks/>
          </p:cNvCxnSpPr>
          <p:nvPr/>
        </p:nvCxnSpPr>
        <p:spPr bwMode="auto">
          <a:xfrm flipH="0" flipV="1">
            <a:off x="3603066" y="2700552"/>
            <a:ext cx="0" cy="218208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06197075" name=""/>
          <p:cNvSpPr txBox="1"/>
          <p:nvPr/>
        </p:nvSpPr>
        <p:spPr bwMode="auto">
          <a:xfrm flipH="0" flipV="0">
            <a:off x="5774113" y="1593396"/>
            <a:ext cx="844279"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Target</a:t>
            </a:r>
            <a:endParaRPr/>
          </a:p>
        </p:txBody>
      </p:sp>
      <p:sp>
        <p:nvSpPr>
          <p:cNvPr id="1806974042" name=""/>
          <p:cNvSpPr txBox="1"/>
          <p:nvPr/>
        </p:nvSpPr>
        <p:spPr bwMode="auto">
          <a:xfrm flipH="0" flipV="0">
            <a:off x="6101061" y="3219084"/>
            <a:ext cx="1161617"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Optimizer</a:t>
            </a:r>
            <a:endParaRPr/>
          </a:p>
        </p:txBody>
      </p:sp>
      <p:cxnSp>
        <p:nvCxnSpPr>
          <p:cNvPr id="144021713" name=""/>
          <p:cNvCxnSpPr>
            <a:cxnSpLocks/>
          </p:cNvCxnSpPr>
          <p:nvPr/>
        </p:nvCxnSpPr>
        <p:spPr bwMode="auto">
          <a:xfrm flipH="1" flipV="1">
            <a:off x="5170361" y="3401939"/>
            <a:ext cx="952498"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966300882" name=""/>
          <p:cNvCxnSpPr>
            <a:cxnSpLocks/>
          </p:cNvCxnSpPr>
          <p:nvPr/>
        </p:nvCxnSpPr>
        <p:spPr bwMode="auto">
          <a:xfrm flipH="1" flipV="0">
            <a:off x="6609735" y="2700552"/>
            <a:ext cx="0" cy="51852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000148477" name=""/>
          <p:cNvSpPr txBox="1"/>
          <p:nvPr/>
        </p:nvSpPr>
        <p:spPr bwMode="auto">
          <a:xfrm flipH="0" flipV="0">
            <a:off x="8028042" y="3107862"/>
            <a:ext cx="1619709"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Learning Rate</a:t>
            </a:r>
            <a:endParaRPr/>
          </a:p>
          <a:p>
            <a:pPr algn="ctr">
              <a:defRPr/>
            </a:pPr>
            <a:r>
              <a:rPr/>
              <a:t>Scheduler</a:t>
            </a:r>
            <a:endParaRPr/>
          </a:p>
        </p:txBody>
      </p:sp>
      <p:cxnSp>
        <p:nvCxnSpPr>
          <p:cNvPr id="1884650853" name=""/>
          <p:cNvCxnSpPr>
            <a:cxnSpLocks/>
            <a:endCxn id="1806974042" idx="3"/>
          </p:cNvCxnSpPr>
          <p:nvPr/>
        </p:nvCxnSpPr>
        <p:spPr bwMode="auto">
          <a:xfrm rot="10799953" flipH="0" flipV="0">
            <a:off x="7262679" y="3410699"/>
            <a:ext cx="704566" cy="0"/>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857198641" name=""/>
          <p:cNvCxnSpPr>
            <a:cxnSpLocks/>
            <a:stCxn id="355831454" idx="3"/>
          </p:cNvCxnSpPr>
          <p:nvPr/>
        </p:nvCxnSpPr>
        <p:spPr bwMode="auto">
          <a:xfrm rot="0" flipH="0" flipV="0">
            <a:off x="7447190" y="2574694"/>
            <a:ext cx="1256080" cy="0"/>
          </a:xfrm>
          <a:prstGeom prst="line">
            <a:avLst/>
          </a:prstGeom>
          <a:ln w="28575" cap="flat" cmpd="sng" algn="ctr">
            <a:solidFill>
              <a:srgbClr val="43739E"/>
            </a:solidFill>
            <a:prstDash val="dash"/>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731339128" name=""/>
          <p:cNvCxnSpPr>
            <a:cxnSpLocks/>
          </p:cNvCxnSpPr>
          <p:nvPr/>
        </p:nvCxnSpPr>
        <p:spPr bwMode="auto">
          <a:xfrm flipH="0" flipV="0">
            <a:off x="8691365" y="2565254"/>
            <a:ext cx="0" cy="528203"/>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07892666" name=""/>
          <p:cNvSpPr txBox="1"/>
          <p:nvPr/>
        </p:nvSpPr>
        <p:spPr bwMode="auto">
          <a:xfrm flipH="0" flipV="0">
            <a:off x="502340" y="1227276"/>
            <a:ext cx="3519417"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Training of the weights</a:t>
            </a:r>
            <a:endParaRPr sz="2400" b="1"/>
          </a:p>
        </p:txBody>
      </p:sp>
      <p:cxnSp>
        <p:nvCxnSpPr>
          <p:cNvPr id="1048349695" name=""/>
          <p:cNvCxnSpPr>
            <a:cxnSpLocks/>
          </p:cNvCxnSpPr>
          <p:nvPr/>
        </p:nvCxnSpPr>
        <p:spPr bwMode="auto">
          <a:xfrm flipH="0" flipV="1">
            <a:off x="531477" y="4481078"/>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416949168" name=""/>
          <p:cNvCxnSpPr>
            <a:cxnSpLocks/>
          </p:cNvCxnSpPr>
          <p:nvPr/>
        </p:nvCxnSpPr>
        <p:spPr bwMode="auto">
          <a:xfrm flipH="0" flipV="1">
            <a:off x="8305593" y="2799061"/>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814791462" name=""/>
          <p:cNvCxnSpPr>
            <a:cxnSpLocks/>
          </p:cNvCxnSpPr>
          <p:nvPr/>
        </p:nvCxnSpPr>
        <p:spPr bwMode="auto">
          <a:xfrm flipH="0" flipV="1">
            <a:off x="5947314" y="2918282"/>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9693974" name="Titel 1"/>
          <p:cNvSpPr>
            <a:spLocks noGrp="1"/>
          </p:cNvSpPr>
          <p:nvPr>
            <p:ph type="title"/>
          </p:nvPr>
        </p:nvSpPr>
        <p:spPr bwMode="auto">
          <a:xfrm>
            <a:off x="838198" y="2183533"/>
            <a:ext cx="10515600" cy="1325562"/>
          </a:xfrm>
        </p:spPr>
        <p:txBody>
          <a:bodyPr/>
          <a:lstStyle/>
          <a:p>
            <a:pPr algn="ctr">
              <a:defRPr/>
            </a:pPr>
            <a:r>
              <a:rPr u="sng">
                <a:hlinkClick r:id="rId3" tooltip="https://pytorch.org/docs/stable/tensorboard.html"/>
              </a:rPr>
              <a:t>Tensorboard</a:t>
            </a:r>
            <a:endParaRPr/>
          </a:p>
        </p:txBody>
      </p:sp>
      <p:sp>
        <p:nvSpPr>
          <p:cNvPr id="2061333833" name=""/>
          <p:cNvSpPr txBox="1"/>
          <p:nvPr/>
        </p:nvSpPr>
        <p:spPr bwMode="auto">
          <a:xfrm flipH="0" flipV="0">
            <a:off x="379942" y="4643437"/>
            <a:ext cx="811957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Tensorboard is for logging the progress of training your network.</a:t>
            </a:r>
            <a:endParaRPr sz="2200"/>
          </a:p>
        </p:txBody>
      </p:sp>
      <p:sp>
        <p:nvSpPr>
          <p:cNvPr id="1960072174" name=""/>
          <p:cNvSpPr txBox="1"/>
          <p:nvPr/>
        </p:nvSpPr>
        <p:spPr bwMode="auto">
          <a:xfrm flipH="0" flipV="0">
            <a:off x="379942" y="5380405"/>
            <a:ext cx="7217805"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While Tensorboard is fully open source, </a:t>
            </a:r>
            <a:endParaRPr sz="2200"/>
          </a:p>
          <a:p>
            <a:pPr>
              <a:defRPr/>
            </a:pPr>
            <a:r>
              <a:rPr sz="2200"/>
              <a:t>there also exists the freemium service </a:t>
            </a:r>
            <a:r>
              <a:rPr sz="2200" u="sng">
                <a:hlinkClick r:id="rId4" tooltip="https://wandb.ai/"/>
              </a:rPr>
              <a:t>Weights &amp; Biases</a:t>
            </a:r>
            <a:r>
              <a:rPr sz="2200"/>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77811477" name="Titel 1"/>
          <p:cNvSpPr>
            <a:spLocks noGrp="1"/>
          </p:cNvSpPr>
          <p:nvPr>
            <p:ph type="title"/>
          </p:nvPr>
        </p:nvSpPr>
        <p:spPr bwMode="auto">
          <a:xfrm flipH="0" flipV="0">
            <a:off x="838198" y="365124"/>
            <a:ext cx="10515600" cy="684789"/>
          </a:xfrm>
        </p:spPr>
        <p:txBody>
          <a:bodyPr/>
          <a:lstStyle/>
          <a:p>
            <a:pPr>
              <a:defRPr/>
            </a:pPr>
            <a:r>
              <a:rPr/>
              <a:t>Tensorboard</a:t>
            </a:r>
            <a:endParaRPr/>
          </a:p>
        </p:txBody>
      </p:sp>
      <p:sp>
        <p:nvSpPr>
          <p:cNvPr id="806193130" name="Inhaltsplatzhalter 2"/>
          <p:cNvSpPr>
            <a:spLocks noGrp="1"/>
          </p:cNvSpPr>
          <p:nvPr>
            <p:ph idx="1"/>
          </p:nvPr>
        </p:nvSpPr>
        <p:spPr bwMode="auto">
          <a:xfrm>
            <a:off x="773256" y="1111249"/>
            <a:ext cx="10515600" cy="4351338"/>
          </a:xfrm>
        </p:spPr>
        <p:txBody>
          <a:bodyPr/>
          <a:lstStyle/>
          <a:p>
            <a:pPr marL="0" indent="0">
              <a:buFont typeface="Arial"/>
              <a:buNone/>
              <a:defRPr/>
            </a:pPr>
            <a:r>
              <a:rPr lang="en-GB" sz="2800" b="0" i="0" u="none" strike="noStrike" cap="none" spc="0">
                <a:solidFill>
                  <a:schemeClr val="tx1"/>
                </a:solidFill>
                <a:latin typeface="Arial"/>
                <a:ea typeface="Arial"/>
                <a:cs typeface="Arial"/>
              </a:rPr>
              <a:t>pip install tensorboard</a:t>
            </a:r>
            <a:endParaRPr/>
          </a:p>
          <a:p>
            <a:pPr marL="0" indent="0">
              <a:buFont typeface="Arial"/>
              <a:buNone/>
              <a:defRPr/>
            </a:pPr>
            <a:endParaRPr/>
          </a:p>
          <a:p>
            <a:pPr marL="0" indent="0">
              <a:buFont typeface="Arial"/>
              <a:buNone/>
              <a:defRPr/>
            </a:pPr>
            <a:r>
              <a:rPr/>
              <a:t>For VS Code install the Tensorflow extension</a:t>
            </a:r>
            <a:endParaRPr/>
          </a:p>
        </p:txBody>
      </p:sp>
      <p:pic>
        <p:nvPicPr>
          <p:cNvPr id="1615315128" name=""/>
          <p:cNvPicPr>
            <a:picLocks noChangeAspect="1"/>
          </p:cNvPicPr>
          <p:nvPr/>
        </p:nvPicPr>
        <p:blipFill>
          <a:blip r:embed="rId3"/>
          <a:stretch/>
        </p:blipFill>
        <p:spPr bwMode="auto">
          <a:xfrm>
            <a:off x="838198" y="2595562"/>
            <a:ext cx="5448299" cy="1904999"/>
          </a:xfrm>
          <a:prstGeom prst="rect">
            <a:avLst/>
          </a:prstGeom>
        </p:spPr>
      </p:pic>
      <p:pic>
        <p:nvPicPr>
          <p:cNvPr id="1099707446" name=""/>
          <p:cNvPicPr>
            <a:picLocks noChangeAspect="1"/>
          </p:cNvPicPr>
          <p:nvPr/>
        </p:nvPicPr>
        <p:blipFill>
          <a:blip r:embed="rId4"/>
          <a:stretch/>
        </p:blipFill>
        <p:spPr bwMode="auto">
          <a:xfrm>
            <a:off x="838198" y="5184630"/>
            <a:ext cx="5638799" cy="1495424"/>
          </a:xfrm>
          <a:prstGeom prst="rect">
            <a:avLst/>
          </a:prstGeom>
        </p:spPr>
      </p:pic>
      <p:sp>
        <p:nvSpPr>
          <p:cNvPr id="1178740687" name=""/>
          <p:cNvSpPr txBox="1"/>
          <p:nvPr/>
        </p:nvSpPr>
        <p:spPr bwMode="auto">
          <a:xfrm flipH="0" flipV="0">
            <a:off x="838198" y="4643437"/>
            <a:ext cx="439257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Can be used in the editor like this:</a:t>
            </a:r>
            <a:endParaRPr sz="2200"/>
          </a:p>
        </p:txBody>
      </p:sp>
      <p:cxnSp>
        <p:nvCxnSpPr>
          <p:cNvPr id="0" name=""/>
          <p:cNvCxnSpPr>
            <a:cxnSpLocks/>
          </p:cNvCxnSpPr>
          <p:nvPr/>
        </p:nvCxnSpPr>
        <p:spPr bwMode="auto">
          <a:xfrm flipH="1" flipV="0">
            <a:off x="3356505" y="5715000"/>
            <a:ext cx="4242954" cy="86590"/>
          </a:xfrm>
          <a:prstGeom prst="line">
            <a:avLst/>
          </a:prstGeom>
          <a:ln w="380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4932612" name=""/>
          <p:cNvSpPr txBox="1"/>
          <p:nvPr/>
        </p:nvSpPr>
        <p:spPr bwMode="auto">
          <a:xfrm flipH="0" flipV="0">
            <a:off x="230623" y="928301"/>
            <a:ext cx="1109079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tensorboard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writer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SummaryWriter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log_dir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comment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purge_step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max_queue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flush_secs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120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filename_suffix</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a:p>
        </p:txBody>
      </p:sp>
      <p:sp>
        <p:nvSpPr>
          <p:cNvPr id="607378969" name=""/>
          <p:cNvSpPr/>
          <p:nvPr/>
        </p:nvSpPr>
        <p:spPr bwMode="auto">
          <a:xfrm flipH="0" flipV="0">
            <a:off x="230623" y="305579"/>
            <a:ext cx="4415001"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main/tensorboard.html"/>
              </a:rPr>
              <a:t>torch.utils.tensorboard</a:t>
            </a:r>
            <a:endParaRPr/>
          </a:p>
        </p:txBody>
      </p:sp>
      <p:sp>
        <p:nvSpPr>
          <p:cNvPr id="703481332" name=""/>
          <p:cNvSpPr txBox="1"/>
          <p:nvPr/>
        </p:nvSpPr>
        <p:spPr bwMode="auto">
          <a:xfrm flipH="0" flipV="0">
            <a:off x="230623" y="1720994"/>
            <a:ext cx="1057262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lang="en-GB" sz="2200" b="0" i="0" u="none" strike="noStrike" cap="none" spc="0">
                <a:solidFill>
                  <a:schemeClr val="tx1"/>
                </a:solidFill>
                <a:latin typeface="Arial"/>
                <a:ea typeface="Arial"/>
                <a:cs typeface="Arial"/>
              </a:rPr>
              <a:t>“Writes entries directly to event files in the log_dir to be consumed by TensorBoard.”</a:t>
            </a:r>
            <a:endParaRPr sz="2200"/>
          </a:p>
        </p:txBody>
      </p:sp>
      <p:sp>
        <p:nvSpPr>
          <p:cNvPr id="1803620088" name=""/>
          <p:cNvSpPr txBox="1"/>
          <p:nvPr/>
        </p:nvSpPr>
        <p:spPr bwMode="auto">
          <a:xfrm flipH="0" flipV="0">
            <a:off x="230623" y="2472107"/>
            <a:ext cx="1109223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add_scalar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tag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scalar_value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global_step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walltime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new_style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double_precision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endParaRPr sz="2200"/>
          </a:p>
        </p:txBody>
      </p:sp>
      <p:sp>
        <p:nvSpPr>
          <p:cNvPr id="1916396367" name=""/>
          <p:cNvSpPr txBox="1"/>
          <p:nvPr/>
        </p:nvSpPr>
        <p:spPr bwMode="auto">
          <a:xfrm flipH="0" flipV="0">
            <a:off x="230623" y="3266641"/>
            <a:ext cx="5779888"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“Add scalar data to summary.”</a:t>
            </a:r>
            <a:endParaRPr sz="2200"/>
          </a:p>
        </p:txBody>
      </p:sp>
      <p:sp>
        <p:nvSpPr>
          <p:cNvPr id="915414985" name=""/>
          <p:cNvSpPr txBox="1"/>
          <p:nvPr/>
        </p:nvSpPr>
        <p:spPr bwMode="auto">
          <a:xfrm flipH="0" flipV="0">
            <a:off x="229183" y="3856079"/>
            <a:ext cx="1109367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add_histogram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tag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values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global_step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bins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'tensorflow'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walltime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max_bins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a:p>
        </p:txBody>
      </p:sp>
      <p:sp>
        <p:nvSpPr>
          <p:cNvPr id="171694393" name=""/>
          <p:cNvSpPr txBox="1"/>
          <p:nvPr/>
        </p:nvSpPr>
        <p:spPr bwMode="auto">
          <a:xfrm flipH="0" flipV="0">
            <a:off x="230623" y="4739812"/>
            <a:ext cx="7467331"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“Add histogram to summary.”</a:t>
            </a:r>
            <a:endParaRPr sz="2200"/>
          </a:p>
        </p:txBody>
      </p:sp>
      <p:sp>
        <p:nvSpPr>
          <p:cNvPr id="330848862" name=""/>
          <p:cNvSpPr txBox="1"/>
          <p:nvPr/>
        </p:nvSpPr>
        <p:spPr bwMode="auto">
          <a:xfrm flipH="0" flipV="0">
            <a:off x="230623" y="5920653"/>
            <a:ext cx="11581479"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chemeClr val="tx1"/>
                </a:solidFill>
                <a:latin typeface="Arial"/>
                <a:ea typeface="Arial"/>
                <a:cs typeface="Arial"/>
              </a:rPr>
              <a:t>add_scalars, add_image, add_images, add_figure, add_video, add_audio, add_text, add_graph, add_embedding, add_custom_scalars, add_mesh, add_hparams</a:t>
            </a:r>
            <a:endParaRPr sz="2200"/>
          </a:p>
        </p:txBody>
      </p:sp>
      <p:sp>
        <p:nvSpPr>
          <p:cNvPr id="1035676744" name=""/>
          <p:cNvSpPr txBox="1"/>
          <p:nvPr/>
        </p:nvSpPr>
        <p:spPr bwMode="auto">
          <a:xfrm flipH="0" flipV="0">
            <a:off x="293352" y="5498522"/>
            <a:ext cx="198522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Also available:</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9600168" name=""/>
          <p:cNvSpPr/>
          <p:nvPr/>
        </p:nvSpPr>
        <p:spPr bwMode="auto">
          <a:xfrm flipH="0" flipV="0">
            <a:off x="230622" y="305578"/>
            <a:ext cx="441608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hlinkClick r:id="rId3" tooltip="https://pytorch.org/docs/main/tensorboard.html"/>
              </a:rPr>
              <a:t>torch.utils.tensorboard</a:t>
            </a:r>
            <a:endParaRPr sz="2200" b="1"/>
          </a:p>
        </p:txBody>
      </p:sp>
      <p:sp>
        <p:nvSpPr>
          <p:cNvPr id="314104442" name=""/>
          <p:cNvSpPr txBox="1"/>
          <p:nvPr/>
        </p:nvSpPr>
        <p:spPr bwMode="auto">
          <a:xfrm flipH="0" flipV="0">
            <a:off x="230622" y="1128466"/>
            <a:ext cx="1109511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flush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755979083" name=""/>
          <p:cNvSpPr txBox="1"/>
          <p:nvPr/>
        </p:nvSpPr>
        <p:spPr bwMode="auto">
          <a:xfrm flipH="0" flipV="0">
            <a:off x="230622" y="1784725"/>
            <a:ext cx="11096911"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“Flushes the event file to disk.</a:t>
            </a:r>
            <a:endParaRPr sz="2200"/>
          </a:p>
          <a:p>
            <a:pPr algn="l">
              <a:defRPr/>
            </a:pPr>
            <a:endParaRPr sz="2200"/>
          </a:p>
          <a:p>
            <a:pPr algn="l">
              <a:defRPr/>
            </a:pPr>
            <a:r>
              <a:rPr sz="2200"/>
              <a:t>Call this method to make sure that all pending events have been written to disk.”</a:t>
            </a:r>
            <a:endParaRPr sz="2200"/>
          </a:p>
        </p:txBody>
      </p:sp>
      <p:sp>
        <p:nvSpPr>
          <p:cNvPr id="883060570" name=""/>
          <p:cNvSpPr txBox="1"/>
          <p:nvPr/>
        </p:nvSpPr>
        <p:spPr bwMode="auto">
          <a:xfrm flipH="0" flipV="0">
            <a:off x="230622" y="3354176"/>
            <a:ext cx="1109619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close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835049704" name=""/>
          <p:cNvSpPr txBox="1"/>
          <p:nvPr/>
        </p:nvSpPr>
        <p:spPr bwMode="auto">
          <a:xfrm flipH="0" flipV="0">
            <a:off x="230622" y="3918238"/>
            <a:ext cx="448439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Closes the SummaryWriter instanz</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35483936" name="Titel 1"/>
          <p:cNvSpPr>
            <a:spLocks noGrp="1"/>
          </p:cNvSpPr>
          <p:nvPr>
            <p:ph type="title"/>
          </p:nvPr>
        </p:nvSpPr>
        <p:spPr bwMode="auto">
          <a:xfrm flipH="0" flipV="0">
            <a:off x="838198" y="365124"/>
            <a:ext cx="10515600" cy="717261"/>
          </a:xfrm>
        </p:spPr>
        <p:txBody>
          <a:bodyPr/>
          <a:lstStyle/>
          <a:p>
            <a:pPr>
              <a:defRPr/>
            </a:pPr>
            <a:r>
              <a:rPr/>
              <a:t>Simplified example</a:t>
            </a:r>
            <a:endParaRPr/>
          </a:p>
        </p:txBody>
      </p:sp>
      <p:sp>
        <p:nvSpPr>
          <p:cNvPr id="1483172849" name=""/>
          <p:cNvSpPr txBox="1"/>
          <p:nvPr/>
        </p:nvSpPr>
        <p:spPr bwMode="auto">
          <a:xfrm flipH="0" flipV="0">
            <a:off x="540344" y="1238929"/>
            <a:ext cx="11111670" cy="54562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8292A2"/>
                </a:solidFill>
                <a:latin typeface="Consolas"/>
                <a:ea typeface="Consolas"/>
                <a:cs typeface="Consolas"/>
              </a:rPr>
              <a:t># Tensorboard</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environ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"TF_CPP_MIN_LOG_LEVEL"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"3"</a:t>
            </a:r>
            <a:endParaRPr sz="2200" b="0" i="0" u="none">
              <a:solidFill>
                <a:srgbClr val="A6E22E"/>
              </a:solidFill>
              <a:latin typeface="Consolas"/>
              <a:ea typeface="Consolas"/>
              <a:cs typeface="Consolas"/>
            </a:endParaRPr>
          </a:p>
          <a:p>
            <a:pPr>
              <a:defRPr/>
            </a:pPr>
            <a:r>
              <a:rPr sz="2200" b="0" i="0" u="none">
                <a:solidFill>
                  <a:srgbClr val="66D9EF"/>
                </a:solidFill>
                <a:latin typeface="Consolas"/>
                <a:ea typeface="Consolas"/>
                <a:cs typeface="Consolas"/>
              </a:rPr>
              <a:t>from</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tensorboard </a:t>
            </a: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SummaryWriter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SummaryWriter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log_dir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"run"</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epoch_id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range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number_of_epoch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add_scalar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"Error Test"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100.0</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perfomance_test_correct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epoch_id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flush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close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3517760" name=""/>
          <p:cNvSpPr txBox="1"/>
          <p:nvPr/>
        </p:nvSpPr>
        <p:spPr bwMode="auto">
          <a:xfrm flipH="0" flipV="0">
            <a:off x="183156" y="91599"/>
            <a:ext cx="11124269" cy="6675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800" b="0" i="0" u="none">
                <a:solidFill>
                  <a:srgbClr val="66D9EF"/>
                </a:solidFill>
                <a:latin typeface="Consolas"/>
                <a:ea typeface="Consolas"/>
                <a:cs typeface="Consolas"/>
              </a:rPr>
              <a:t>import</a:t>
            </a:r>
            <a:r>
              <a:rPr sz="1800" b="0" i="0" u="none">
                <a:solidFill>
                  <a:srgbClr val="F8F8F2"/>
                </a:solidFill>
                <a:latin typeface="Consolas"/>
                <a:ea typeface="Consolas"/>
                <a:cs typeface="Consolas"/>
              </a:rPr>
              <a:t> os </a:t>
            </a:r>
            <a:endParaRPr sz="1800" b="0" i="0" u="none">
              <a:solidFill>
                <a:srgbClr val="F8F8F2"/>
              </a:solidFill>
              <a:latin typeface="Consolas"/>
              <a:ea typeface="Consolas"/>
              <a:cs typeface="Consolas"/>
            </a:endParaRPr>
          </a:p>
          <a:p>
            <a:pPr>
              <a:defRPr/>
            </a:pPr>
            <a:r>
              <a:rPr sz="1800" b="0" i="0" u="none">
                <a:solidFill>
                  <a:srgbClr val="66D9EF"/>
                </a:solidFill>
                <a:latin typeface="Consolas"/>
                <a:ea typeface="Consolas"/>
                <a:cs typeface="Consolas"/>
              </a:rPr>
              <a:t>import</a:t>
            </a:r>
            <a:r>
              <a:rPr sz="1800" b="0" i="0" u="none">
                <a:solidFill>
                  <a:srgbClr val="F8F8F2"/>
                </a:solidFill>
                <a:latin typeface="Consolas"/>
                <a:ea typeface="Consolas"/>
                <a:cs typeface="Consolas"/>
              </a:rPr>
              <a:t> glob  </a:t>
            </a:r>
            <a:endParaRPr sz="1800" b="0" i="0" u="none">
              <a:solidFill>
                <a:srgbClr val="F8F8F2"/>
              </a:solidFill>
              <a:latin typeface="Consolas"/>
              <a:ea typeface="Consolas"/>
              <a:cs typeface="Consolas"/>
            </a:endParaRPr>
          </a:p>
          <a:p>
            <a:pPr>
              <a:defRPr/>
            </a:pPr>
            <a:endParaRPr sz="1800"/>
          </a:p>
          <a:p>
            <a:pPr>
              <a:defRPr/>
            </a:pPr>
            <a:r>
              <a:rPr sz="1800" b="0" i="0" u="none">
                <a:solidFill>
                  <a:srgbClr val="F8F8F2"/>
                </a:solidFill>
                <a:latin typeface="Consolas"/>
                <a:ea typeface="Consolas"/>
                <a:cs typeface="Consolas"/>
              </a:rPr>
              <a:t>os</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environ</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"TF_CPP_MIN_LOG_LEVEL"</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"3"</a:t>
            </a:r>
            <a:endParaRPr sz="1800" b="0" i="0" u="none">
              <a:solidFill>
                <a:srgbClr val="A6E22E"/>
              </a:solidFill>
              <a:latin typeface="Consolas"/>
              <a:ea typeface="Consolas"/>
              <a:cs typeface="Consolas"/>
            </a:endParaRPr>
          </a:p>
          <a:p>
            <a:pPr>
              <a:defRPr/>
            </a:pPr>
            <a:r>
              <a:rPr sz="1800" b="0" i="0" u="none">
                <a:solidFill>
                  <a:srgbClr val="66D9EF"/>
                </a:solidFill>
                <a:latin typeface="Consolas"/>
                <a:ea typeface="Consolas"/>
                <a:cs typeface="Consolas"/>
              </a:rPr>
              <a:t>from</a:t>
            </a:r>
            <a:r>
              <a:rPr sz="1800" b="0" i="0" u="none">
                <a:solidFill>
                  <a:srgbClr val="F8F8F2"/>
                </a:solidFill>
                <a:latin typeface="Consolas"/>
                <a:ea typeface="Consolas"/>
                <a:cs typeface="Consolas"/>
              </a:rPr>
              <a:t> tensorboard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backend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event_processing </a:t>
            </a:r>
            <a:endParaRPr sz="1800" b="0" i="0" u="none">
              <a:solidFill>
                <a:srgbClr val="F8F8F2"/>
              </a:solidFill>
              <a:latin typeface="Consolas"/>
              <a:ea typeface="Consolas"/>
              <a:cs typeface="Consolas"/>
            </a:endParaRPr>
          </a:p>
          <a:p>
            <a:pPr>
              <a:defRPr/>
            </a:pPr>
            <a:endParaRPr sz="1800" b="0" i="0" u="none">
              <a:solidFill>
                <a:srgbClr val="F8F8F2"/>
              </a:solidFill>
              <a:latin typeface="Consolas"/>
              <a:ea typeface="Consolas"/>
              <a:cs typeface="Consolas"/>
            </a:endParaRPr>
          </a:p>
          <a:p>
            <a:pPr>
              <a:defRPr/>
            </a:pPr>
            <a:r>
              <a:rPr sz="1800" b="0" i="0" u="none">
                <a:solidFill>
                  <a:srgbClr val="66D9EF"/>
                </a:solidFill>
                <a:latin typeface="Consolas"/>
                <a:ea typeface="Consolas"/>
                <a:cs typeface="Consolas"/>
              </a:rPr>
              <a:t>import</a:t>
            </a:r>
            <a:r>
              <a:rPr sz="1800" b="0" i="0" u="none">
                <a:solidFill>
                  <a:srgbClr val="F8F8F2"/>
                </a:solidFill>
                <a:latin typeface="Consolas"/>
                <a:ea typeface="Consolas"/>
                <a:cs typeface="Consolas"/>
              </a:rPr>
              <a:t> event_accumulator  </a:t>
            </a:r>
            <a:r>
              <a:rPr sz="1800" b="0" i="0" u="none">
                <a:solidFill>
                  <a:srgbClr val="8292A2"/>
                </a:solidFill>
                <a:latin typeface="Consolas"/>
                <a:ea typeface="Consolas"/>
                <a:cs typeface="Consolas"/>
              </a:rPr>
              <a:t># type: ignore</a:t>
            </a:r>
            <a:endParaRPr sz="1800" b="0" i="0" u="none">
              <a:solidFill>
                <a:srgbClr val="8292A2"/>
              </a:solidFill>
              <a:latin typeface="Consolas"/>
              <a:ea typeface="Consolas"/>
              <a:cs typeface="Consolas"/>
            </a:endParaRPr>
          </a:p>
          <a:p>
            <a:pPr>
              <a:defRPr/>
            </a:pPr>
            <a:r>
              <a:rPr sz="1800" b="0" i="0" u="none">
                <a:solidFill>
                  <a:srgbClr val="66D9EF"/>
                </a:solidFill>
                <a:latin typeface="Consolas"/>
                <a:ea typeface="Consolas"/>
                <a:cs typeface="Consolas"/>
              </a:rPr>
              <a:t>import</a:t>
            </a:r>
            <a:r>
              <a:rPr sz="1800" b="0" i="0" u="none">
                <a:solidFill>
                  <a:srgbClr val="F8F8F2"/>
                </a:solidFill>
                <a:latin typeface="Consolas"/>
                <a:ea typeface="Consolas"/>
                <a:cs typeface="Consolas"/>
              </a:rPr>
              <a:t> numpy </a:t>
            </a:r>
            <a:r>
              <a:rPr sz="1800" b="0" i="0" u="none">
                <a:solidFill>
                  <a:srgbClr val="66D9EF"/>
                </a:solidFill>
                <a:latin typeface="Consolas"/>
                <a:ea typeface="Consolas"/>
                <a:cs typeface="Consolas"/>
              </a:rPr>
              <a:t>as</a:t>
            </a:r>
            <a:r>
              <a:rPr sz="1800" b="0" i="0" u="none">
                <a:solidFill>
                  <a:srgbClr val="F8F8F2"/>
                </a:solidFill>
                <a:latin typeface="Consolas"/>
                <a:ea typeface="Consolas"/>
                <a:cs typeface="Consolas"/>
              </a:rPr>
              <a:t> np   </a:t>
            </a:r>
            <a:r>
              <a:rPr sz="1800" b="0" i="0" u="none">
                <a:solidFill>
                  <a:srgbClr val="66D9EF"/>
                </a:solidFill>
                <a:latin typeface="Consolas"/>
                <a:ea typeface="Consolas"/>
                <a:cs typeface="Consolas"/>
              </a:rPr>
              <a:t>def</a:t>
            </a:r>
            <a:r>
              <a:rPr sz="1800" b="0" i="0" u="none">
                <a:solidFill>
                  <a:srgbClr val="F8F8F2"/>
                </a:solidFill>
                <a:latin typeface="Consolas"/>
                <a:ea typeface="Consolas"/>
                <a:cs typeface="Consolas"/>
              </a:rPr>
              <a:t> </a:t>
            </a:r>
            <a:r>
              <a:rPr sz="1800" b="0" i="0" u="none">
                <a:solidFill>
                  <a:srgbClr val="E6DB74"/>
                </a:solidFill>
                <a:latin typeface="Consolas"/>
                <a:ea typeface="Consolas"/>
                <a:cs typeface="Consolas"/>
              </a:rPr>
              <a:t>get_data</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path</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str</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acc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event_accumulator</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EventAccumulator</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path</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acc</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Reload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which_scalar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"Error Test"</a:t>
            </a:r>
            <a:endParaRPr sz="1800" b="0" i="0" u="none">
              <a:solidFill>
                <a:srgbClr val="A6E22E"/>
              </a:solidFill>
              <a:latin typeface="Consolas"/>
              <a:ea typeface="Consolas"/>
              <a:cs typeface="Consolas"/>
            </a:endParaRPr>
          </a:p>
          <a:p>
            <a:pPr>
              <a:defRPr/>
            </a:pPr>
            <a:r>
              <a:rPr sz="1800" b="0" i="0" u="none">
                <a:solidFill>
                  <a:srgbClr val="F8F8F2"/>
                </a:solidFill>
                <a:latin typeface="Consolas"/>
                <a:ea typeface="Consolas"/>
                <a:cs typeface="Consolas"/>
              </a:rPr>
              <a:t>     te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acc</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Scalars</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which_scalar</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np_temp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np</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zeros</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len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te</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E81FF"/>
                </a:solidFill>
                <a:latin typeface="Consolas"/>
                <a:ea typeface="Consolas"/>
                <a:cs typeface="Consolas"/>
              </a:rPr>
              <a:t>2</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66D9EF"/>
                </a:solidFill>
                <a:latin typeface="Consolas"/>
                <a:ea typeface="Consolas"/>
                <a:cs typeface="Consolas"/>
              </a:rPr>
              <a:t>for</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id</a:t>
            </a:r>
            <a:r>
              <a:rPr sz="1800" b="0" i="0" u="none">
                <a:solidFill>
                  <a:srgbClr val="F8F8F2"/>
                </a:solidFill>
                <a:latin typeface="Consolas"/>
                <a:ea typeface="Consolas"/>
                <a:cs typeface="Consolas"/>
              </a:rPr>
              <a:t> </a:t>
            </a:r>
            <a:r>
              <a:rPr sz="1800" b="0" i="0" u="none">
                <a:solidFill>
                  <a:srgbClr val="66D9EF"/>
                </a:solidFill>
                <a:latin typeface="Consolas"/>
                <a:ea typeface="Consolas"/>
                <a:cs typeface="Consolas"/>
              </a:rPr>
              <a:t>in</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range</a:t>
            </a:r>
            <a:r>
              <a:rPr sz="1800" b="0" i="0" u="none">
                <a:solidFill>
                  <a:srgbClr val="F8F8F2"/>
                </a:solidFill>
                <a:latin typeface="Consolas"/>
                <a:ea typeface="Consolas"/>
                <a:cs typeface="Consolas"/>
              </a:rPr>
              <a:t>(</a:t>
            </a:r>
            <a:r>
              <a:rPr sz="1800" b="0" i="0" u="none">
                <a:solidFill>
                  <a:srgbClr val="AE81FF"/>
                </a:solidFill>
                <a:latin typeface="Consolas"/>
                <a:ea typeface="Consolas"/>
                <a:cs typeface="Consolas"/>
              </a:rPr>
              <a:t>0</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len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te</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np_temp</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id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E81FF"/>
                </a:solidFill>
                <a:latin typeface="Consolas"/>
                <a:ea typeface="Consolas"/>
                <a:cs typeface="Consolas"/>
              </a:rPr>
              <a:t>0</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te</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id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step</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np_temp</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id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E81FF"/>
                </a:solidFill>
                <a:latin typeface="Consolas"/>
                <a:ea typeface="Consolas"/>
                <a:cs typeface="Consolas"/>
              </a:rPr>
              <a:t>1</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te</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id</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value</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np_temp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np</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nan_to_num</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np_temp</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66D9EF"/>
                </a:solidFill>
                <a:latin typeface="Consolas"/>
                <a:ea typeface="Consolas"/>
                <a:cs typeface="Consolas"/>
              </a:rPr>
              <a:t>print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np_temp</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66D9EF"/>
                </a:solidFill>
                <a:latin typeface="Consolas"/>
                <a:ea typeface="Consolas"/>
                <a:cs typeface="Consolas"/>
              </a:rPr>
              <a:t>return</a:t>
            </a:r>
            <a:r>
              <a:rPr sz="1800" b="0" i="0" u="none">
                <a:solidFill>
                  <a:srgbClr val="F8F8F2"/>
                </a:solidFill>
                <a:latin typeface="Consolas"/>
                <a:ea typeface="Consolas"/>
                <a:cs typeface="Consolas"/>
              </a:rPr>
              <a:t> np_temp</a:t>
            </a:r>
            <a:endParaRPr sz="1800" b="0" i="0" u="none">
              <a:solidFill>
                <a:srgbClr val="F8F8F2"/>
              </a:solidFill>
              <a:latin typeface="Consolas"/>
              <a:ea typeface="Consolas"/>
              <a:cs typeface="Consolas"/>
            </a:endParaRPr>
          </a:p>
          <a:p>
            <a:pPr>
              <a:defRPr/>
            </a:pPr>
            <a:endParaRPr sz="1800" b="0" i="0" u="none">
              <a:solidFill>
                <a:srgbClr val="F8F8F2"/>
              </a:solidFill>
              <a:latin typeface="Consolas"/>
              <a:ea typeface="Consolas"/>
              <a:cs typeface="Consolas"/>
            </a:endParaRPr>
          </a:p>
          <a:p>
            <a:pPr>
              <a:defRPr/>
            </a:pPr>
            <a:r>
              <a:rPr sz="1800" b="0" i="0" u="none">
                <a:solidFill>
                  <a:srgbClr val="66D9EF"/>
                </a:solidFill>
                <a:latin typeface="Consolas"/>
                <a:ea typeface="Consolas"/>
                <a:cs typeface="Consolas"/>
              </a:rPr>
              <a:t>for</a:t>
            </a:r>
            <a:r>
              <a:rPr sz="1800" b="0" i="0" u="none">
                <a:solidFill>
                  <a:srgbClr val="F8F8F2"/>
                </a:solidFill>
                <a:latin typeface="Consolas"/>
                <a:ea typeface="Consolas"/>
                <a:cs typeface="Consolas"/>
              </a:rPr>
              <a:t> path </a:t>
            </a:r>
            <a:r>
              <a:rPr sz="1800" b="0" i="0" u="none">
                <a:solidFill>
                  <a:srgbClr val="66D9EF"/>
                </a:solidFill>
                <a:latin typeface="Consolas"/>
                <a:ea typeface="Consolas"/>
                <a:cs typeface="Consolas"/>
              </a:rPr>
              <a:t>in</a:t>
            </a:r>
            <a:r>
              <a:rPr sz="1800" b="0" i="0" u="none">
                <a:solidFill>
                  <a:srgbClr val="F8F8F2"/>
                </a:solidFill>
                <a:latin typeface="Consolas"/>
                <a:ea typeface="Consolas"/>
                <a:cs typeface="Consolas"/>
              </a:rPr>
              <a:t> glob</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glob</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"run*"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66D9EF"/>
                </a:solidFill>
                <a:latin typeface="Consolas"/>
                <a:ea typeface="Consolas"/>
                <a:cs typeface="Consolas"/>
              </a:rPr>
              <a:t>print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path</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data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get_data</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path</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np</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save</a:t>
            </a:r>
            <a:r>
              <a:rPr sz="1800" b="0" i="0" u="none">
                <a:solidFill>
                  <a:srgbClr val="F8F8F2"/>
                </a:solidFill>
                <a:latin typeface="Consolas"/>
                <a:ea typeface="Consolas"/>
                <a:cs typeface="Consolas"/>
              </a:rPr>
              <a:t>(</a:t>
            </a:r>
            <a:r>
              <a:rPr sz="1800" b="0" i="0" u="none">
                <a:solidFill>
                  <a:srgbClr val="A6E22E"/>
                </a:solidFill>
                <a:latin typeface="Consolas"/>
                <a:ea typeface="Consolas"/>
                <a:cs typeface="Consolas"/>
              </a:rPr>
              <a:t>"data_"</a:t>
            </a:r>
            <a:r>
              <a:rPr sz="1800" b="0" i="0" u="none">
                <a:solidFill>
                  <a:srgbClr val="F8F8F2"/>
                </a:solidFill>
                <a:latin typeface="Consolas"/>
                <a:ea typeface="Consolas"/>
                <a:cs typeface="Consolas"/>
              </a:rPr>
              <a:t>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path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".npy"</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data</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p:txBody>
      </p:sp>
      <p:sp>
        <p:nvSpPr>
          <p:cNvPr id="400394083" name=""/>
          <p:cNvSpPr txBox="1"/>
          <p:nvPr/>
        </p:nvSpPr>
        <p:spPr bwMode="auto">
          <a:xfrm flipH="0" flipV="0">
            <a:off x="2155056" y="140709"/>
            <a:ext cx="8741388" cy="5794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200" b="1">
                <a:solidFill>
                  <a:schemeClr val="accent4"/>
                </a:solidFill>
              </a:rPr>
              <a:t>How to read out data from Tensorboard files</a:t>
            </a:r>
            <a:endParaRPr sz="3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5438448" name="Titel 1"/>
          <p:cNvSpPr>
            <a:spLocks noGrp="1"/>
          </p:cNvSpPr>
          <p:nvPr>
            <p:ph type="title"/>
          </p:nvPr>
        </p:nvSpPr>
        <p:spPr bwMode="auto">
          <a:xfrm>
            <a:off x="838198" y="2367539"/>
            <a:ext cx="10515600" cy="1325562"/>
          </a:xfrm>
        </p:spPr>
        <p:txBody>
          <a:bodyPr/>
          <a:lstStyle/>
          <a:p>
            <a:pPr algn="ctr">
              <a:defRPr/>
            </a:pPr>
            <a:r>
              <a:rPr u="sng">
                <a:hlinkClick r:id="rId3" tooltip="https://pytorch.org/docs/stable/nn.html#loss-functions"/>
              </a:rPr>
              <a:t>Loss functions</a:t>
            </a:r>
            <a:endParaRPr/>
          </a:p>
        </p:txBody>
      </p:sp>
      <p:sp>
        <p:nvSpPr>
          <p:cNvPr id="1026853805" name=""/>
          <p:cNvSpPr txBox="1"/>
          <p:nvPr/>
        </p:nvSpPr>
        <p:spPr bwMode="auto">
          <a:xfrm flipH="0" flipV="0">
            <a:off x="423238" y="4859913"/>
            <a:ext cx="779311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This is how we measure what we have against what we want.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2342546" name="Titel 1"/>
          <p:cNvSpPr>
            <a:spLocks noGrp="1"/>
          </p:cNvSpPr>
          <p:nvPr>
            <p:ph type="title"/>
          </p:nvPr>
        </p:nvSpPr>
        <p:spPr bwMode="auto">
          <a:xfrm flipH="0" flipV="0">
            <a:off x="838198" y="137823"/>
            <a:ext cx="10515600" cy="793028"/>
          </a:xfrm>
        </p:spPr>
        <p:txBody>
          <a:bodyPr/>
          <a:lstStyle/>
          <a:p>
            <a:pPr>
              <a:defRPr/>
            </a:pPr>
            <a:r>
              <a:rPr/>
              <a:t>There are too many loss functions</a:t>
            </a:r>
            <a:endParaRPr/>
          </a:p>
        </p:txBody>
      </p:sp>
      <p:graphicFrame>
        <p:nvGraphicFramePr>
          <p:cNvPr id="936169618" name=""/>
          <p:cNvGraphicFramePr>
            <a:graphicFrameLocks xmlns:a="http://schemas.openxmlformats.org/drawingml/2006/main"/>
          </p:cNvGraphicFramePr>
          <p:nvPr/>
        </p:nvGraphicFramePr>
        <p:xfrm>
          <a:off x="621722" y="1066799"/>
          <a:ext cx="9725549" cy="4899659"/>
        </p:xfrm>
        <a:graphic>
          <a:graphicData uri="http://schemas.openxmlformats.org/drawingml/2006/table">
            <a:tbl>
              <a:tblPr firstRow="1" firstCol="1" lastRow="0" lastCol="0" bandRow="1" bandCol="0"/>
              <a:tblGrid>
                <a:gridCol w="3367870"/>
                <a:gridCol w="7638941"/>
              </a:tblGrid>
              <a:tr h="226728">
                <a:tc>
                  <a:txBody>
                    <a:bodyPr/>
                    <a:p>
                      <a:pPr>
                        <a:defRPr/>
                      </a:pPr>
                      <a:r>
                        <a:rPr sz="1150" b="0" i="0" u="none">
                          <a:solidFill>
                            <a:srgbClr val="3C3C3C"/>
                          </a:solidFill>
                          <a:latin typeface="Arial"/>
                          <a:ea typeface="Arial"/>
                          <a:cs typeface="Arial"/>
                        </a:rPr>
                        <a:t>torch.nn.L1Loss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mean absolute error (MAE) between each element in the input</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412969">
                <a:tc>
                  <a:txBody>
                    <a:bodyPr/>
                    <a:p>
                      <a:pPr>
                        <a:defRPr/>
                      </a:pPr>
                      <a:r>
                        <a:rPr u="sng">
                          <a:solidFill>
                            <a:schemeClr val="hlink"/>
                          </a:solidFill>
                          <a:hlinkClick r:id="rId3" tooltip="https://pytorch.org/docs/stable/generated/torch.nn.MSELoss.html#torch.nn.MSELoss"/>
                        </a:rPr>
                        <a:t>torch.nn.MSELoss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mean squared error (squared L2 norm) between each element in the input</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331995">
                <a:tc>
                  <a:txBody>
                    <a:bodyPr/>
                    <a:p>
                      <a:pPr>
                        <a:defRPr/>
                      </a:pPr>
                      <a:r>
                        <a:rPr u="sng">
                          <a:solidFill>
                            <a:schemeClr val="hlink"/>
                          </a:solidFill>
                          <a:hlinkClick r:id="rId4" tooltip="https://pytorch.org/docs/stable/generated/torch.nn.CrossEntropyLoss.html#torch.nn.CrossEntropyLoss"/>
                        </a:rPr>
                        <a:t>torch.nn.CrossEntropyLoss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This criterion computes the cross entropy loss between input logits and target.</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torch.nn.CTCLoss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The Connectionist Temporal Classification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torch.nn.NLLLoss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The negative log likelihood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torch.nn.PoissonNLLLoss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Negative log likelihood loss with Poisson distribution of target.</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torch.nn.GaussianNLLLoss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Gaussian negative log likelihood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torch.nn.KLDivLoss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The Kullback-Leibler divergence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412969">
                <a:tc>
                  <a:txBody>
                    <a:bodyPr/>
                    <a:p>
                      <a:pPr>
                        <a:defRPr/>
                      </a:pPr>
                      <a:r>
                        <a:rPr sz="1150" b="0" i="0" u="none">
                          <a:solidFill>
                            <a:srgbClr val="3C3C3C"/>
                          </a:solidFill>
                          <a:latin typeface="Arial"/>
                          <a:ea typeface="Arial"/>
                          <a:cs typeface="Arial"/>
                        </a:rPr>
                        <a:t>torch.nn.BCELoss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Binary Cross Entropy between the target and the input probabilities: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torch.nn.BCEWithLogitsLoss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This loss combines a Sigmoid layer and the BCELoss in one single class.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torch.nn.MarginRankingLoss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torch.nn.HingeEmbeddingLoss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Measures the loss given an input tensor</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torch.nn.MultiLabelMarginLoss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multi-class multi-classification hinge loss (margin-based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412969">
                <a:tc>
                  <a:txBody>
                    <a:bodyPr/>
                    <a:p>
                      <a:pPr>
                        <a:defRPr/>
                      </a:pPr>
                      <a:r>
                        <a:rPr sz="1150" b="0" i="0" u="none">
                          <a:solidFill>
                            <a:srgbClr val="3C3C3C"/>
                          </a:solidFill>
                          <a:latin typeface="Arial"/>
                          <a:ea typeface="Arial"/>
                          <a:cs typeface="Arial"/>
                        </a:rPr>
                        <a:t>torch.nn.HuberLoss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uses a squared term if the absolute element-wise error falls below delta and a delta-scaled L1 term otherwise.</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412969">
                <a:tc>
                  <a:txBody>
                    <a:bodyPr/>
                    <a:p>
                      <a:pPr>
                        <a:defRPr/>
                      </a:pPr>
                      <a:r>
                        <a:rPr sz="1150" b="0" i="0" u="none">
                          <a:solidFill>
                            <a:srgbClr val="3C3C3C"/>
                          </a:solidFill>
                          <a:latin typeface="Arial"/>
                          <a:ea typeface="Arial"/>
                          <a:cs typeface="Arial"/>
                        </a:rPr>
                        <a:t>torch.nn.SmoothL1Loss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uses a squared term if the absolute element-wise error falls below beta and an L1 term otherwise.</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torch.nn.SoftMarginLoss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optimizes a two-class classification logistic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torch.nn.MultiLabelSoftMarginLoss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multi-label one-versus-all loss based on max-entropy</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torch.nn.CosineEmbeddingLoss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loss given input tensors and a Tensor label</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torch.nn.MultiMarginLoss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optimizes a multi-class classification hinge loss (margin-based 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r h="226728">
                <a:tc>
                  <a:txBody>
                    <a:bodyPr/>
                    <a:p>
                      <a:pPr>
                        <a:defRPr/>
                      </a:pPr>
                      <a:r>
                        <a:rPr sz="1150" b="0" i="0" u="none">
                          <a:solidFill>
                            <a:srgbClr val="3C3C3C"/>
                          </a:solidFill>
                          <a:latin typeface="Arial"/>
                          <a:ea typeface="Arial"/>
                          <a:cs typeface="Arial"/>
                        </a:rPr>
                        <a:t>torch.nn.TripletMarginLoss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c>
                  <a:txBody>
                    <a:bodyPr/>
                    <a:p>
                      <a:pPr>
                        <a:defRPr/>
                      </a:pPr>
                      <a:r>
                        <a:rPr sz="1150" b="0" i="0" u="none">
                          <a:solidFill>
                            <a:srgbClr val="3C3C3C"/>
                          </a:solidFill>
                          <a:latin typeface="Arial"/>
                          <a:ea typeface="Arial"/>
                          <a:cs typeface="Arial"/>
                        </a:rPr>
                        <a:t>Creates a criterion that measures the triplet loss given an input tensors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FFFFFF"/>
                    </a:solidFill>
                  </a:tcPr>
                </a:tc>
              </a:tr>
              <a:tr h="226728">
                <a:tc>
                  <a:txBody>
                    <a:bodyPr/>
                    <a:p>
                      <a:pPr>
                        <a:defRPr/>
                      </a:pPr>
                      <a:r>
                        <a:rPr sz="1150" b="0" i="0" u="none">
                          <a:solidFill>
                            <a:srgbClr val="3C3C3C"/>
                          </a:solidFill>
                          <a:latin typeface="Arial"/>
                          <a:ea typeface="Arial"/>
                          <a:cs typeface="Arial"/>
                        </a:rPr>
                        <a:t>torch.nn.TripletMarginWithDistanceLoss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c>
                  <a:txBody>
                    <a:bodyPr/>
                    <a:p>
                      <a:pPr>
                        <a:defRPr/>
                      </a:pPr>
                      <a:r>
                        <a:rPr sz="1150" b="0" i="0" u="none">
                          <a:solidFill>
                            <a:srgbClr val="3C3C3C"/>
                          </a:solidFill>
                          <a:latin typeface="Arial"/>
                          <a:ea typeface="Arial"/>
                          <a:cs typeface="Arial"/>
                        </a:rPr>
                        <a:t>Creates a criterion that measures the triplet loss given input tensors</a:t>
                      </a:r>
                      <a:endParaRPr/>
                    </a:p>
                  </a:txBody>
                  <a:tcPr marL="9524" marR="9524" marT="9524" marB="9524" anchor="t">
                    <a:lnL w="19049" algn="ctr">
                      <a:solidFill>
                        <a:srgbClr val="FFFFFF"/>
                      </a:solidFill>
                    </a:lnL>
                    <a:lnR w="19049" algn="ctr">
                      <a:solidFill>
                        <a:srgbClr val="FFFFFF"/>
                      </a:solidFill>
                    </a:lnR>
                    <a:lnT w="19049" algn="ctr">
                      <a:solidFill>
                        <a:srgbClr val="FFFFFF"/>
                      </a:solidFill>
                    </a:lnT>
                    <a:lnB w="19049" algn="ctr">
                      <a:solidFill>
                        <a:srgbClr val="FFFFFF"/>
                      </a:solidFill>
                    </a:lnB>
                    <a:solidFill>
                      <a:srgbClr val="D5E3F3"/>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4874238" name=""/>
          <p:cNvSpPr/>
          <p:nvPr/>
        </p:nvSpPr>
        <p:spPr bwMode="auto">
          <a:xfrm>
            <a:off x="518808" y="42934"/>
            <a:ext cx="3253320"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3" tooltip="https://pytorch.org/docs/stable/generated/torch.nn.CrossEntropyLoss.html#crossentropyloss"/>
              </a:rPr>
              <a:t>CrossEntropyLoss</a:t>
            </a:r>
            <a:endParaRPr/>
          </a:p>
        </p:txBody>
      </p:sp>
      <p:sp>
        <p:nvSpPr>
          <p:cNvPr id="1910807406" name=""/>
          <p:cNvSpPr txBox="1"/>
          <p:nvPr/>
        </p:nvSpPr>
        <p:spPr bwMode="auto">
          <a:xfrm flipH="0" flipV="0">
            <a:off x="547724" y="648209"/>
            <a:ext cx="11098710"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CrossEntropyLoss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size_average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ignore_index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reduce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reduction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'mean'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label_smoothing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a:t>
            </a:r>
            <a:r>
              <a:rPr sz="2200" b="0" i="0" u="none">
                <a:solidFill>
                  <a:srgbClr val="F8F8F2"/>
                </a:solidFill>
                <a:latin typeface="Consolas"/>
                <a:ea typeface="Consolas"/>
                <a:cs typeface="Consolas"/>
              </a:rPr>
              <a:t>)</a:t>
            </a:r>
            <a:endParaRPr sz="2200"/>
          </a:p>
        </p:txBody>
      </p:sp>
      <p:sp>
        <p:nvSpPr>
          <p:cNvPr id="1132398850" name=""/>
          <p:cNvSpPr txBox="1"/>
          <p:nvPr/>
        </p:nvSpPr>
        <p:spPr bwMode="auto">
          <a:xfrm flipH="0" flipV="0">
            <a:off x="547724" y="1572917"/>
            <a:ext cx="947700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a:t>“This criterion computes the cross entropy loss between input logits and target.”</a:t>
            </a:r>
            <a:endParaRPr/>
          </a:p>
        </p:txBody>
      </p:sp>
      <p:sp>
        <p:nvSpPr>
          <p:cNvPr id="1254177784" name=""/>
          <p:cNvSpPr txBox="1"/>
          <p:nvPr/>
        </p:nvSpPr>
        <p:spPr bwMode="auto">
          <a:xfrm flipH="0" flipV="0">
            <a:off x="518808" y="2181192"/>
            <a:ext cx="11104829" cy="44504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8292A2"/>
                </a:solidFill>
                <a:latin typeface="Consolas"/>
                <a:ea typeface="Consolas"/>
                <a:cs typeface="Consolas"/>
              </a:rPr>
              <a:t># Example of target with class indices</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CrossEntropyLoss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target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empty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long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random_</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loss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a:p>
          <a:p>
            <a:pPr>
              <a:defRPr/>
            </a:pPr>
            <a:r>
              <a:rPr sz="2200" b="0" i="0" u="none">
                <a:solidFill>
                  <a:srgbClr val="8292A2"/>
                </a:solidFill>
                <a:latin typeface="Consolas"/>
                <a:ea typeface="Consolas"/>
                <a:cs typeface="Consolas"/>
              </a:rPr>
              <a:t># Example of target with class probabilities</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CrossEntropyLoss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target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softmax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loss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pic>
        <p:nvPicPr>
          <p:cNvPr id="1919758520" name=""/>
          <p:cNvPicPr>
            <a:picLocks noChangeAspect="1"/>
          </p:cNvPicPr>
          <p:nvPr/>
        </p:nvPicPr>
        <p:blipFill>
          <a:blip r:embed="rId4"/>
          <a:stretch/>
        </p:blipFill>
        <p:spPr bwMode="auto">
          <a:xfrm flipH="0" flipV="0">
            <a:off x="6523801" y="5422755"/>
            <a:ext cx="5619383" cy="14253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2364230" name=""/>
          <p:cNvSpPr/>
          <p:nvPr/>
        </p:nvSpPr>
        <p:spPr bwMode="auto">
          <a:xfrm>
            <a:off x="439125" y="85551"/>
            <a:ext cx="1745809"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3" tooltip="https://pytorch.org/docs/stable/generated/torch.nn.MSELoss.html#mseloss"/>
              </a:rPr>
              <a:t>MSELoss</a:t>
            </a:r>
            <a:endParaRPr/>
          </a:p>
        </p:txBody>
      </p:sp>
      <p:sp>
        <p:nvSpPr>
          <p:cNvPr id="1334792650" name=""/>
          <p:cNvSpPr txBox="1"/>
          <p:nvPr/>
        </p:nvSpPr>
        <p:spPr bwMode="auto">
          <a:xfrm flipH="0" flipV="0">
            <a:off x="439125" y="648209"/>
            <a:ext cx="11099070"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CrossEntropyLoss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size_average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ignore_index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reduce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reduction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'mean'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label_smoothing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0.0</a:t>
            </a:r>
            <a:r>
              <a:rPr sz="2200" b="0" i="0" u="none">
                <a:solidFill>
                  <a:srgbClr val="F8F8F2"/>
                </a:solidFill>
                <a:latin typeface="Consolas"/>
                <a:ea typeface="Consolas"/>
                <a:cs typeface="Consolas"/>
              </a:rPr>
              <a:t>)</a:t>
            </a:r>
            <a:endParaRPr sz="2200"/>
          </a:p>
        </p:txBody>
      </p:sp>
      <p:sp>
        <p:nvSpPr>
          <p:cNvPr id="1295752979" name=""/>
          <p:cNvSpPr txBox="1"/>
          <p:nvPr/>
        </p:nvSpPr>
        <p:spPr bwMode="auto">
          <a:xfrm flipH="0" flipV="0">
            <a:off x="547723" y="1553700"/>
            <a:ext cx="11102309"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Creates a criterion that measures the mean squared error (squared L2 norm) between each element in the input </a:t>
            </a:r>
            <a:r>
              <a:rPr sz="2200"/>
              <a:t>x and target </a:t>
            </a:r>
            <a:r>
              <a:rPr sz="2200"/>
              <a:t>y.</a:t>
            </a:r>
            <a:endParaRPr sz="2200"/>
          </a:p>
        </p:txBody>
      </p:sp>
      <p:pic>
        <p:nvPicPr>
          <p:cNvPr id="1157508236" name=""/>
          <p:cNvPicPr>
            <a:picLocks noChangeAspect="1"/>
          </p:cNvPicPr>
          <p:nvPr/>
        </p:nvPicPr>
        <p:blipFill>
          <a:blip r:embed="rId4"/>
          <a:stretch/>
        </p:blipFill>
        <p:spPr bwMode="auto">
          <a:xfrm flipH="0" flipV="0">
            <a:off x="7724216" y="5282045"/>
            <a:ext cx="4299796" cy="1428503"/>
          </a:xfrm>
          <a:prstGeom prst="rect">
            <a:avLst/>
          </a:prstGeom>
        </p:spPr>
      </p:pic>
      <p:sp>
        <p:nvSpPr>
          <p:cNvPr id="993019779" name=""/>
          <p:cNvSpPr txBox="1"/>
          <p:nvPr/>
        </p:nvSpPr>
        <p:spPr bwMode="auto">
          <a:xfrm flipH="0" flipV="0">
            <a:off x="439125" y="3090397"/>
            <a:ext cx="11101588"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MSELoss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A6E22E"/>
              </a:solidFill>
              <a:latin typeface="Consolas"/>
              <a:ea typeface="Consolas"/>
              <a:cs typeface="Consolas"/>
            </a:endParaRPr>
          </a:p>
          <a:p>
            <a:pPr>
              <a:defRPr/>
            </a:pP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target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loss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3783013" name="Titel 1"/>
          <p:cNvSpPr>
            <a:spLocks noGrp="1"/>
          </p:cNvSpPr>
          <p:nvPr>
            <p:ph type="title"/>
          </p:nvPr>
        </p:nvSpPr>
        <p:spPr bwMode="auto">
          <a:xfrm flipH="0" flipV="0">
            <a:off x="542504" y="62056"/>
            <a:ext cx="10964368" cy="814676"/>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p>
            <a:pPr>
              <a:defRPr/>
            </a:pPr>
            <a:r>
              <a:rPr/>
              <a:t>Convert labels in one hot encoding (scatter)</a:t>
            </a:r>
            <a:endParaRPr/>
          </a:p>
        </p:txBody>
      </p:sp>
      <p:sp>
        <p:nvSpPr>
          <p:cNvPr id="281318158" name=""/>
          <p:cNvSpPr txBox="1"/>
          <p:nvPr/>
        </p:nvSpPr>
        <p:spPr bwMode="auto">
          <a:xfrm flipH="0" flipV="0">
            <a:off x="542504" y="808903"/>
            <a:ext cx="11107349" cy="58829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number_of_output_neurons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10</a:t>
            </a:r>
            <a:endParaRPr sz="2000" b="0" i="0" u="none">
              <a:solidFill>
                <a:srgbClr val="8292A2"/>
              </a:solidFill>
              <a:latin typeface="Consolas"/>
              <a:ea typeface="Consolas"/>
              <a:cs typeface="Consolas"/>
            </a:endParaRPr>
          </a:p>
          <a:p>
            <a:pPr>
              <a:defRPr/>
            </a:pPr>
            <a:r>
              <a:rPr sz="2000" b="0" i="0" u="none">
                <a:solidFill>
                  <a:srgbClr val="8292A2"/>
                </a:solidFill>
                <a:latin typeface="Consolas"/>
                <a:ea typeface="Consolas"/>
                <a:cs typeface="Consolas"/>
              </a:rPr>
              <a:t># Convert label into one hot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target_one_hot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zeros</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number_of_output_neurons</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dtype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target_one_hot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scatter_</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unsqueeze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ones</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target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dtype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7335636" name="Titel 1"/>
          <p:cNvSpPr>
            <a:spLocks noGrp="1"/>
          </p:cNvSpPr>
          <p:nvPr>
            <p:ph type="title"/>
          </p:nvPr>
        </p:nvSpPr>
        <p:spPr bwMode="auto">
          <a:xfrm flipH="0" flipV="0">
            <a:off x="838197" y="365123"/>
            <a:ext cx="10515600" cy="67761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1613746749" name=""/>
          <p:cNvSpPr txBox="1"/>
          <p:nvPr/>
        </p:nvSpPr>
        <p:spPr bwMode="auto">
          <a:xfrm flipH="0" flipV="0">
            <a:off x="502340" y="4765281"/>
            <a:ext cx="1798955" cy="48803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1780313982" name=""/>
          <p:cNvCxnSpPr>
            <a:cxnSpLocks/>
          </p:cNvCxnSpPr>
          <p:nvPr/>
        </p:nvCxnSpPr>
        <p:spPr bwMode="auto">
          <a:xfrm flipH="0" flipV="0">
            <a:off x="2357209" y="5070260"/>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289685778" name=""/>
          <p:cNvSpPr/>
          <p:nvPr/>
        </p:nvSpPr>
        <p:spPr bwMode="auto">
          <a:xfrm flipH="0" flipV="0">
            <a:off x="3720789" y="2751595"/>
            <a:ext cx="1258301" cy="2095498"/>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24285101" name=""/>
          <p:cNvSpPr txBox="1"/>
          <p:nvPr/>
        </p:nvSpPr>
        <p:spPr bwMode="auto">
          <a:xfrm flipH="0" flipV="0">
            <a:off x="3143889" y="4887200"/>
            <a:ext cx="2267553"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84040628" name=""/>
          <p:cNvSpPr txBox="1"/>
          <p:nvPr/>
        </p:nvSpPr>
        <p:spPr bwMode="auto">
          <a:xfrm flipH="0" flipV="0">
            <a:off x="3910815" y="440593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447590592" name=""/>
          <p:cNvSpPr txBox="1"/>
          <p:nvPr/>
        </p:nvSpPr>
        <p:spPr bwMode="auto">
          <a:xfrm flipH="0" flipV="0">
            <a:off x="3910815" y="2831332"/>
            <a:ext cx="98402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2031658892" name=""/>
          <p:cNvSpPr txBox="1"/>
          <p:nvPr/>
        </p:nvSpPr>
        <p:spPr bwMode="auto">
          <a:xfrm flipH="0" flipV="0">
            <a:off x="3910815" y="403981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131266294" name=""/>
          <p:cNvSpPr/>
          <p:nvPr/>
        </p:nvSpPr>
        <p:spPr bwMode="auto">
          <a:xfrm flipH="0" flipV="0">
            <a:off x="4211605" y="3809212"/>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7318131" name=""/>
          <p:cNvSpPr/>
          <p:nvPr/>
        </p:nvSpPr>
        <p:spPr bwMode="auto">
          <a:xfrm flipH="0" flipV="0">
            <a:off x="4211605" y="3560559"/>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75386753" name=""/>
          <p:cNvSpPr/>
          <p:nvPr/>
        </p:nvSpPr>
        <p:spPr bwMode="auto">
          <a:xfrm flipH="0" flipV="0">
            <a:off x="4211605" y="3311906"/>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28641950" name=""/>
          <p:cNvSpPr txBox="1"/>
          <p:nvPr/>
        </p:nvSpPr>
        <p:spPr bwMode="auto">
          <a:xfrm flipH="0" flipV="0">
            <a:off x="3860682" y="2387002"/>
            <a:ext cx="86984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135482859" name=""/>
          <p:cNvCxnSpPr>
            <a:cxnSpLocks/>
          </p:cNvCxnSpPr>
          <p:nvPr/>
        </p:nvCxnSpPr>
        <p:spPr bwMode="auto">
          <a:xfrm flipH="0" flipV="0">
            <a:off x="5050495" y="2570062"/>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484197797" name=""/>
          <p:cNvSpPr txBox="1"/>
          <p:nvPr/>
        </p:nvSpPr>
        <p:spPr bwMode="auto">
          <a:xfrm flipH="0" flipV="0">
            <a:off x="5916551" y="2387002"/>
            <a:ext cx="153063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Loss function</a:t>
            </a:r>
            <a:endParaRPr/>
          </a:p>
        </p:txBody>
      </p:sp>
      <p:cxnSp>
        <p:nvCxnSpPr>
          <p:cNvPr id="280931096" name=""/>
          <p:cNvCxnSpPr>
            <a:cxnSpLocks/>
          </p:cNvCxnSpPr>
          <p:nvPr/>
        </p:nvCxnSpPr>
        <p:spPr bwMode="auto">
          <a:xfrm flipH="0" flipV="1">
            <a:off x="2652300" y="1959516"/>
            <a:ext cx="0" cy="3108155"/>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432150523" name=""/>
          <p:cNvCxnSpPr>
            <a:cxnSpLocks/>
          </p:cNvCxnSpPr>
          <p:nvPr/>
        </p:nvCxnSpPr>
        <p:spPr bwMode="auto">
          <a:xfrm flipH="0" flipV="1">
            <a:off x="2637946" y="1959516"/>
            <a:ext cx="3980446" cy="0"/>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336166191" name=""/>
          <p:cNvCxnSpPr>
            <a:cxnSpLocks/>
          </p:cNvCxnSpPr>
          <p:nvPr/>
        </p:nvCxnSpPr>
        <p:spPr bwMode="auto">
          <a:xfrm flipH="1" flipV="0">
            <a:off x="6609735" y="1949490"/>
            <a:ext cx="0" cy="401051"/>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327703598" name=""/>
          <p:cNvCxnSpPr>
            <a:cxnSpLocks/>
          </p:cNvCxnSpPr>
          <p:nvPr/>
        </p:nvCxnSpPr>
        <p:spPr bwMode="auto">
          <a:xfrm flipH="0" flipV="1">
            <a:off x="3603066" y="2700552"/>
            <a:ext cx="0" cy="218208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478186983" name=""/>
          <p:cNvSpPr txBox="1"/>
          <p:nvPr/>
        </p:nvSpPr>
        <p:spPr bwMode="auto">
          <a:xfrm flipH="0" flipV="0">
            <a:off x="5774113" y="1593396"/>
            <a:ext cx="844279"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Target</a:t>
            </a:r>
            <a:endParaRPr/>
          </a:p>
        </p:txBody>
      </p:sp>
      <p:sp>
        <p:nvSpPr>
          <p:cNvPr id="1658283517" name=""/>
          <p:cNvSpPr txBox="1"/>
          <p:nvPr/>
        </p:nvSpPr>
        <p:spPr bwMode="auto">
          <a:xfrm flipH="0" flipV="0">
            <a:off x="6101061" y="3219084"/>
            <a:ext cx="1161617"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Optimizer</a:t>
            </a:r>
            <a:endParaRPr/>
          </a:p>
        </p:txBody>
      </p:sp>
      <p:cxnSp>
        <p:nvCxnSpPr>
          <p:cNvPr id="1398523184" name=""/>
          <p:cNvCxnSpPr>
            <a:cxnSpLocks/>
          </p:cNvCxnSpPr>
          <p:nvPr/>
        </p:nvCxnSpPr>
        <p:spPr bwMode="auto">
          <a:xfrm flipH="1" flipV="1">
            <a:off x="5170361" y="3401939"/>
            <a:ext cx="952498"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714152114" name=""/>
          <p:cNvCxnSpPr>
            <a:cxnSpLocks/>
          </p:cNvCxnSpPr>
          <p:nvPr/>
        </p:nvCxnSpPr>
        <p:spPr bwMode="auto">
          <a:xfrm flipH="1" flipV="0">
            <a:off x="6609735" y="2700552"/>
            <a:ext cx="0" cy="51852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544478425" name=""/>
          <p:cNvSpPr txBox="1"/>
          <p:nvPr/>
        </p:nvSpPr>
        <p:spPr bwMode="auto">
          <a:xfrm flipH="0" flipV="0">
            <a:off x="8028042" y="3107862"/>
            <a:ext cx="1619709"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Learning Rate</a:t>
            </a:r>
            <a:endParaRPr/>
          </a:p>
          <a:p>
            <a:pPr algn="ctr">
              <a:defRPr/>
            </a:pPr>
            <a:r>
              <a:rPr/>
              <a:t>Scheduler</a:t>
            </a:r>
            <a:endParaRPr/>
          </a:p>
        </p:txBody>
      </p:sp>
      <p:cxnSp>
        <p:nvCxnSpPr>
          <p:cNvPr id="1914079182" name=""/>
          <p:cNvCxnSpPr>
            <a:cxnSpLocks/>
            <a:endCxn id="1658283517" idx="3"/>
          </p:cNvCxnSpPr>
          <p:nvPr/>
        </p:nvCxnSpPr>
        <p:spPr bwMode="auto">
          <a:xfrm rot="10799953" flipH="0" flipV="0">
            <a:off x="7262679" y="3410699"/>
            <a:ext cx="704566" cy="0"/>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686045296" name=""/>
          <p:cNvCxnSpPr>
            <a:cxnSpLocks/>
            <a:stCxn id="1484197797" idx="3"/>
          </p:cNvCxnSpPr>
          <p:nvPr/>
        </p:nvCxnSpPr>
        <p:spPr bwMode="auto">
          <a:xfrm rot="0" flipH="0" flipV="0">
            <a:off x="7447190" y="2574694"/>
            <a:ext cx="1256080" cy="0"/>
          </a:xfrm>
          <a:prstGeom prst="line">
            <a:avLst/>
          </a:prstGeom>
          <a:ln w="28575" cap="flat" cmpd="sng" algn="ctr">
            <a:solidFill>
              <a:srgbClr val="43739E"/>
            </a:solidFill>
            <a:prstDash val="dash"/>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349109119" name=""/>
          <p:cNvCxnSpPr>
            <a:cxnSpLocks/>
          </p:cNvCxnSpPr>
          <p:nvPr/>
        </p:nvCxnSpPr>
        <p:spPr bwMode="auto">
          <a:xfrm flipH="0" flipV="0">
            <a:off x="8691365" y="2565254"/>
            <a:ext cx="0" cy="528203"/>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609923209" name=""/>
          <p:cNvSpPr txBox="1"/>
          <p:nvPr/>
        </p:nvSpPr>
        <p:spPr bwMode="auto">
          <a:xfrm flipH="0" flipV="0">
            <a:off x="502340" y="1227276"/>
            <a:ext cx="3519417"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Training of the weights</a:t>
            </a:r>
            <a:endParaRPr sz="2400" b="1"/>
          </a:p>
        </p:txBody>
      </p:sp>
      <p:cxnSp>
        <p:nvCxnSpPr>
          <p:cNvPr id="748054239" name=""/>
          <p:cNvCxnSpPr>
            <a:cxnSpLocks/>
          </p:cNvCxnSpPr>
          <p:nvPr/>
        </p:nvCxnSpPr>
        <p:spPr bwMode="auto">
          <a:xfrm flipH="0" flipV="1">
            <a:off x="531477" y="4481078"/>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381242414" name=""/>
          <p:cNvCxnSpPr>
            <a:cxnSpLocks/>
          </p:cNvCxnSpPr>
          <p:nvPr/>
        </p:nvCxnSpPr>
        <p:spPr bwMode="auto">
          <a:xfrm flipH="0" flipV="1">
            <a:off x="8305593" y="2799061"/>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120966330" name=""/>
          <p:cNvCxnSpPr>
            <a:cxnSpLocks/>
          </p:cNvCxnSpPr>
          <p:nvPr/>
        </p:nvCxnSpPr>
        <p:spPr bwMode="auto">
          <a:xfrm flipH="0" flipV="1">
            <a:off x="5947313" y="2918281"/>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2031148329" name=""/>
          <p:cNvCxnSpPr>
            <a:cxnSpLocks/>
          </p:cNvCxnSpPr>
          <p:nvPr/>
        </p:nvCxnSpPr>
        <p:spPr bwMode="auto">
          <a:xfrm flipH="0" flipV="1">
            <a:off x="6010790" y="1974750"/>
            <a:ext cx="1342158" cy="1190623"/>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8386201" name="Titel 1"/>
          <p:cNvSpPr>
            <a:spLocks noGrp="1"/>
          </p:cNvSpPr>
          <p:nvPr>
            <p:ph type="title"/>
          </p:nvPr>
        </p:nvSpPr>
        <p:spPr bwMode="auto">
          <a:xfrm>
            <a:off x="838198" y="2584017"/>
            <a:ext cx="10515600" cy="1325562"/>
          </a:xfrm>
        </p:spPr>
        <p:txBody>
          <a:bodyPr/>
          <a:lstStyle/>
          <a:p>
            <a:pPr algn="ctr">
              <a:defRPr/>
            </a:pPr>
            <a:r>
              <a:rPr/>
              <a:t>What makes a layer tick...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2797310" name="Titel 1"/>
          <p:cNvSpPr>
            <a:spLocks noGrp="1"/>
          </p:cNvSpPr>
          <p:nvPr>
            <p:ph type="title"/>
          </p:nvPr>
        </p:nvSpPr>
        <p:spPr bwMode="auto"/>
        <p:txBody>
          <a:bodyPr/>
          <a:lstStyle/>
          <a:p>
            <a:pPr>
              <a:defRPr/>
            </a:pPr>
            <a:r>
              <a:rPr/>
              <a:t>Internals of Linear Layer</a:t>
            </a:r>
            <a:endParaRPr/>
          </a:p>
        </p:txBody>
      </p:sp>
      <p:sp>
        <p:nvSpPr>
          <p:cNvPr id="962369934" name=""/>
          <p:cNvSpPr txBox="1"/>
          <p:nvPr/>
        </p:nvSpPr>
        <p:spPr bwMode="auto">
          <a:xfrm flipH="0" flipV="0">
            <a:off x="349288" y="1621840"/>
            <a:ext cx="11113469"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math</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class</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Linear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__constants__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"out_features"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endParaRPr sz="2200" b="0" i="0" u="none">
              <a:solidFill>
                <a:srgbClr val="A6E22E"/>
              </a:solidFill>
              <a:latin typeface="Consolas"/>
              <a:ea typeface="Consolas"/>
              <a:cs typeface="Consolas"/>
            </a:endParaRPr>
          </a:p>
          <a:p>
            <a:pPr>
              <a:defRPr/>
            </a:pPr>
            <a:r>
              <a:rPr sz="2200" b="0" i="0" u="none">
                <a:solidFill>
                  <a:srgbClr val="F8F8F2"/>
                </a:solidFill>
                <a:latin typeface="Consolas"/>
                <a:ea typeface="Consolas"/>
                <a:cs typeface="Consolas"/>
              </a:rPr>
              <a:t>     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endParaRPr sz="2200" b="0" i="0" u="none">
              <a:solidFill>
                <a:srgbClr val="A6E22E"/>
              </a:solidFill>
              <a:latin typeface="Consolas"/>
              <a:ea typeface="Consolas"/>
              <a:cs typeface="Consolas"/>
            </a:endParaRPr>
          </a:p>
          <a:p>
            <a:pPr>
              <a:defRPr/>
            </a:pPr>
            <a:r>
              <a:rPr sz="2200" b="0" i="0" u="none">
                <a:solidFill>
                  <a:srgbClr val="F8F8F2"/>
                </a:solidFill>
                <a:latin typeface="Consolas"/>
                <a:ea typeface="Consolas"/>
                <a:cs typeface="Consolas"/>
              </a:rPr>
              <a:t>     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endParaRPr sz="2200" b="0" i="0" u="none">
              <a:solidFill>
                <a:srgbClr val="F8F8F2"/>
              </a:solidFill>
              <a:latin typeface="Consolas"/>
              <a:ea typeface="Consolas"/>
              <a:cs typeface="Consolas"/>
            </a:endParaRPr>
          </a:p>
        </p:txBody>
      </p:sp>
      <p:sp>
        <p:nvSpPr>
          <p:cNvPr id="883283036" name=""/>
          <p:cNvSpPr txBox="1"/>
          <p:nvPr/>
        </p:nvSpPr>
        <p:spPr bwMode="auto">
          <a:xfrm flipH="0" flipV="0">
            <a:off x="3583806" y="2218892"/>
            <a:ext cx="277594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Is a child of Module</a:t>
            </a:r>
            <a:endParaRPr sz="2200" b="1">
              <a:solidFill>
                <a:schemeClr val="accent4"/>
              </a:solidFill>
            </a:endParaRPr>
          </a:p>
        </p:txBody>
      </p:sp>
      <p:sp>
        <p:nvSpPr>
          <p:cNvPr id="1705417043" name=""/>
          <p:cNvSpPr txBox="1"/>
          <p:nvPr/>
        </p:nvSpPr>
        <p:spPr bwMode="auto">
          <a:xfrm flipH="0" flipV="0">
            <a:off x="6859431" y="2831846"/>
            <a:ext cx="3505269"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Information for </a:t>
            </a:r>
            <a:endParaRPr sz="2200" b="1">
              <a:solidFill>
                <a:schemeClr val="accent4"/>
              </a:solidFill>
            </a:endParaRPr>
          </a:p>
          <a:p>
            <a:pPr>
              <a:defRPr/>
            </a:pPr>
            <a:r>
              <a:rPr sz="2200" b="1">
                <a:solidFill>
                  <a:schemeClr val="accent4"/>
                </a:solidFill>
              </a:rPr>
              <a:t>just-in-time compilation?</a:t>
            </a:r>
            <a:endParaRPr sz="2200" b="1">
              <a:solidFill>
                <a:schemeClr val="accent4"/>
              </a:solidFill>
            </a:endParaRPr>
          </a:p>
        </p:txBody>
      </p:sp>
      <p:sp>
        <p:nvSpPr>
          <p:cNvPr id="455419013" name=""/>
          <p:cNvSpPr txBox="1"/>
          <p:nvPr/>
        </p:nvSpPr>
        <p:spPr bwMode="auto">
          <a:xfrm flipH="0" flipV="0">
            <a:off x="3501208" y="3968800"/>
            <a:ext cx="785259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This is probably wrong and should be </a:t>
            </a:r>
            <a:r>
              <a:rPr lang="en-GB" sz="2200" b="1" i="0" u="none" strike="noStrike" cap="none" spc="0">
                <a:solidFill>
                  <a:schemeClr val="accent4"/>
                </a:solidFill>
                <a:latin typeface="Arial"/>
                <a:ea typeface="Arial"/>
                <a:cs typeface="Arial"/>
              </a:rPr>
              <a:t>torch.nn.Parameter</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383593" name=""/>
          <p:cNvSpPr txBox="1"/>
          <p:nvPr/>
        </p:nvSpPr>
        <p:spPr bwMode="auto">
          <a:xfrm flipH="0" flipV="0">
            <a:off x="131011" y="64503"/>
            <a:ext cx="11115269" cy="67973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__init__</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factory_kwargs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super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__init__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in_features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in_features</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out_features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out_features</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empty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factory_kwargs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if</a:t>
            </a: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empty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factory_kwargs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else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register_parameter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reset_parameters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157868911" name=""/>
          <p:cNvSpPr txBox="1"/>
          <p:nvPr/>
        </p:nvSpPr>
        <p:spPr bwMode="auto">
          <a:xfrm flipH="0" flipV="0">
            <a:off x="8822556" y="4199658"/>
            <a:ext cx="111470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Weight</a:t>
            </a:r>
            <a:endParaRPr sz="2200" b="1">
              <a:solidFill>
                <a:schemeClr val="accent4"/>
              </a:solidFill>
            </a:endParaRPr>
          </a:p>
        </p:txBody>
      </p:sp>
      <p:sp>
        <p:nvSpPr>
          <p:cNvPr id="1431489678" name=""/>
          <p:cNvSpPr txBox="1"/>
          <p:nvPr/>
        </p:nvSpPr>
        <p:spPr bwMode="auto">
          <a:xfrm flipH="0" flipV="0">
            <a:off x="7941817" y="5830056"/>
            <a:ext cx="77377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Bias</a:t>
            </a:r>
            <a:endParaRPr sz="2200" b="1">
              <a:solidFill>
                <a:schemeClr val="accent4"/>
              </a:solidFill>
            </a:endParaRPr>
          </a:p>
        </p:txBody>
      </p:sp>
      <p:sp>
        <p:nvSpPr>
          <p:cNvPr id="726955454" name=""/>
          <p:cNvSpPr txBox="1"/>
          <p:nvPr/>
        </p:nvSpPr>
        <p:spPr bwMode="auto">
          <a:xfrm flipH="0" flipV="0">
            <a:off x="3954630" y="6445647"/>
            <a:ext cx="324237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Parameter initialization</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59068078" name=""/>
          <p:cNvSpPr txBox="1"/>
          <p:nvPr/>
        </p:nvSpPr>
        <p:spPr bwMode="auto">
          <a:xfrm flipH="0" flipV="0">
            <a:off x="233472" y="929629"/>
            <a:ext cx="11115628" cy="512100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reset_parameters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init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kaiming_uniform_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math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sqrt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if</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 </a:t>
            </a:r>
            <a:r>
              <a:rPr sz="2200" b="0" i="0" u="none">
                <a:solidFill>
                  <a:srgbClr val="66D9EF"/>
                </a:solidFill>
                <a:latin typeface="Consolas"/>
                <a:ea typeface="Consolas"/>
                <a:cs typeface="Consolas"/>
              </a:rPr>
              <a:t>is</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not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fan_in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_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init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_calculate_fan_in_and_fan_out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bound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math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sqrt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fan_in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if</a:t>
            </a:r>
            <a:r>
              <a:rPr sz="2200" b="0" i="0" u="none">
                <a:solidFill>
                  <a:srgbClr val="F8F8F2"/>
                </a:solidFill>
                <a:latin typeface="Consolas"/>
                <a:ea typeface="Consolas"/>
                <a:cs typeface="Consolas"/>
              </a:rPr>
              <a:t> fan_in </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else</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endParaRPr sz="2200" b="0" i="0" u="none">
              <a:solidFill>
                <a:srgbClr val="AE81FF"/>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init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uniform_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bound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bound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forward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linear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extra_repr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in_features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"out_features={self.out_features}, "</a:t>
            </a:r>
            <a:endParaRPr sz="2200" b="0" i="0" u="none">
              <a:solidFill>
                <a:srgbClr val="A6E22E"/>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"bias={self.bias is not None}"</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2085142248" name=""/>
          <p:cNvSpPr txBox="1"/>
          <p:nvPr/>
        </p:nvSpPr>
        <p:spPr bwMode="auto">
          <a:xfrm flipH="0" flipV="0">
            <a:off x="8002755" y="929629"/>
            <a:ext cx="324237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Parameter initialization</a:t>
            </a:r>
            <a:endParaRPr sz="2200" b="1">
              <a:solidFill>
                <a:schemeClr val="accent4"/>
              </a:solidFill>
            </a:endParaRPr>
          </a:p>
        </p:txBody>
      </p:sp>
      <p:sp>
        <p:nvSpPr>
          <p:cNvPr id="1687762454" name=""/>
          <p:cNvSpPr txBox="1"/>
          <p:nvPr/>
        </p:nvSpPr>
        <p:spPr bwMode="auto">
          <a:xfrm flipH="0" flipV="0">
            <a:off x="4170098" y="4291845"/>
            <a:ext cx="209286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Pretty printing</a:t>
            </a:r>
            <a:endParaRPr sz="2200" b="1">
              <a:solidFill>
                <a:schemeClr val="accent4"/>
              </a:solidFill>
            </a:endParaRPr>
          </a:p>
        </p:txBody>
      </p:sp>
      <p:sp>
        <p:nvSpPr>
          <p:cNvPr id="949805915" name=""/>
          <p:cNvSpPr txBox="1"/>
          <p:nvPr/>
        </p:nvSpPr>
        <p:spPr bwMode="auto">
          <a:xfrm flipH="0" flipV="0">
            <a:off x="8002754" y="3151333"/>
            <a:ext cx="263651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Data processing!!!</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6858334" name="Titel 1"/>
          <p:cNvSpPr>
            <a:spLocks noGrp="1"/>
          </p:cNvSpPr>
          <p:nvPr>
            <p:ph type="title"/>
          </p:nvPr>
        </p:nvSpPr>
        <p:spPr bwMode="auto"/>
        <p:txBody>
          <a:bodyPr/>
          <a:lstStyle/>
          <a:p>
            <a:pPr>
              <a:defRPr/>
            </a:pPr>
            <a:r>
              <a:rPr/>
              <a:t>The information processing in the layer</a:t>
            </a:r>
            <a:endParaRPr/>
          </a:p>
        </p:txBody>
      </p:sp>
      <p:sp>
        <p:nvSpPr>
          <p:cNvPr id="949415946" name=""/>
          <p:cNvSpPr txBox="1"/>
          <p:nvPr/>
        </p:nvSpPr>
        <p:spPr bwMode="auto">
          <a:xfrm flipH="0" flipV="0">
            <a:off x="677251" y="1515522"/>
            <a:ext cx="11116707"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forward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linear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292286961" name=""/>
          <p:cNvSpPr/>
          <p:nvPr/>
        </p:nvSpPr>
        <p:spPr bwMode="auto">
          <a:xfrm>
            <a:off x="677251" y="2575040"/>
            <a:ext cx="4353777"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stable/generated/torch.nn.functional.linear.html#torch-nn-functional-linear"/>
              </a:rPr>
              <a:t>torch.nn.functional.linear</a:t>
            </a:r>
            <a:endParaRPr/>
          </a:p>
        </p:txBody>
      </p:sp>
      <p:sp>
        <p:nvSpPr>
          <p:cNvPr id="84665694" name=""/>
          <p:cNvSpPr txBox="1"/>
          <p:nvPr/>
        </p:nvSpPr>
        <p:spPr bwMode="auto">
          <a:xfrm flipH="0" flipV="0">
            <a:off x="677251" y="3102624"/>
            <a:ext cx="11118507"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linear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 </a:t>
            </a:r>
            <a:r>
              <a:rPr lang="en-GB" sz="2200" b="0" i="0" u="none" strike="noStrike" cap="none" spc="0">
                <a:solidFill>
                  <a:srgbClr val="F8F8F2"/>
                </a:solidFill>
                <a:latin typeface="Consolas"/>
                <a:ea typeface="Consolas"/>
                <a:cs typeface="Consolas"/>
              </a:rPr>
              <a:t>→ Tensor</a:t>
            </a:r>
            <a:endParaRPr sz="2200"/>
          </a:p>
        </p:txBody>
      </p:sp>
      <p:sp>
        <p:nvSpPr>
          <p:cNvPr id="2050230413" name=""/>
          <p:cNvSpPr txBox="1"/>
          <p:nvPr/>
        </p:nvSpPr>
        <p:spPr bwMode="auto">
          <a:xfrm flipH="0" flipV="0">
            <a:off x="677251" y="3798136"/>
            <a:ext cx="8243439"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“Applies a linear transformation to the incoming data:”</a:t>
            </a:r>
            <a:endParaRPr sz="2200"/>
          </a:p>
        </p:txBody>
      </p:sp>
      <p:pic>
        <p:nvPicPr>
          <p:cNvPr id="711907283" name=""/>
          <p:cNvPicPr>
            <a:picLocks noChangeAspect="1"/>
          </p:cNvPicPr>
          <p:nvPr/>
        </p:nvPicPr>
        <p:blipFill>
          <a:blip r:embed="rId4"/>
          <a:srcRect l="0" t="0" r="1492" b="0"/>
          <a:stretch/>
        </p:blipFill>
        <p:spPr bwMode="auto">
          <a:xfrm flipH="0" flipV="0">
            <a:off x="3189863" y="4275425"/>
            <a:ext cx="3359680" cy="1271232"/>
          </a:xfrm>
          <a:prstGeom prst="rect">
            <a:avLst/>
          </a:prstGeom>
        </p:spPr>
      </p:pic>
      <p:sp>
        <p:nvSpPr>
          <p:cNvPr id="1373803503" name=""/>
          <p:cNvSpPr txBox="1"/>
          <p:nvPr/>
        </p:nvSpPr>
        <p:spPr bwMode="auto">
          <a:xfrm flipH="0" flipV="0">
            <a:off x="677251" y="5725823"/>
            <a:ext cx="1063579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We never see what backwards is doing and it is defined by </a:t>
            </a:r>
            <a:r>
              <a:rPr lang="en-GB" sz="2200" b="0" i="0" u="none" strike="noStrike" cap="none" spc="0">
                <a:solidFill>
                  <a:schemeClr val="tx1"/>
                </a:solidFill>
                <a:latin typeface="Arial"/>
                <a:ea typeface="Arial"/>
                <a:cs typeface="Arial"/>
              </a:rPr>
              <a:t>torch.nn.functional.linear</a:t>
            </a:r>
            <a:r>
              <a:rPr sz="2200"/>
              <a:t>. </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563898" name="Titel 1"/>
          <p:cNvSpPr>
            <a:spLocks noGrp="1"/>
          </p:cNvSpPr>
          <p:nvPr>
            <p:ph type="title"/>
          </p:nvPr>
        </p:nvSpPr>
        <p:spPr bwMode="auto">
          <a:xfrm>
            <a:off x="838198" y="2573192"/>
            <a:ext cx="10515600" cy="1325562"/>
          </a:xfrm>
        </p:spPr>
        <p:txBody>
          <a:bodyPr/>
          <a:lstStyle/>
          <a:p>
            <a:pPr algn="ctr">
              <a:defRPr/>
            </a:pPr>
            <a:r>
              <a:rPr u="sng">
                <a:hlinkClick r:id="rId3" tooltip="https://pytorch.org/docs/stable/notes/extending.html#extending-autograd"/>
              </a:rPr>
              <a:t>Extending torch.autograd</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6849341" name="Titel 1"/>
          <p:cNvSpPr>
            <a:spLocks noGrp="1"/>
          </p:cNvSpPr>
          <p:nvPr>
            <p:ph type="title"/>
          </p:nvPr>
        </p:nvSpPr>
        <p:spPr bwMode="auto">
          <a:xfrm flipH="0" flipV="0">
            <a:off x="838198" y="62056"/>
            <a:ext cx="10515600" cy="684789"/>
          </a:xfrm>
        </p:spPr>
        <p:txBody>
          <a:bodyPr/>
          <a:lstStyle/>
          <a:p>
            <a:pPr>
              <a:defRPr/>
            </a:pPr>
            <a:r>
              <a:rPr/>
              <a:t>Example — Linear Layer</a:t>
            </a:r>
            <a:endParaRPr/>
          </a:p>
        </p:txBody>
      </p:sp>
      <p:sp>
        <p:nvSpPr>
          <p:cNvPr id="141161623" name=""/>
          <p:cNvSpPr txBox="1"/>
          <p:nvPr/>
        </p:nvSpPr>
        <p:spPr bwMode="auto">
          <a:xfrm flipH="0" flipV="0">
            <a:off x="234932" y="807964"/>
            <a:ext cx="11147306" cy="58829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class</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FunctionalLinear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autograd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Function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@staticmethod</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def</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forward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type: ignore</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ctx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input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weight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bias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output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weight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unsqueeze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input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unsqueeze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sum</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dim</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if</a:t>
            </a:r>
            <a:r>
              <a:rPr sz="2000" b="0" i="0" u="none">
                <a:solidFill>
                  <a:srgbClr val="F8F8F2"/>
                </a:solidFill>
                <a:latin typeface="Consolas"/>
                <a:ea typeface="Consolas"/>
                <a:cs typeface="Consolas"/>
              </a:rPr>
              <a:t> bias </a:t>
            </a:r>
            <a:r>
              <a:rPr sz="2000" b="0" i="0" u="none">
                <a:solidFill>
                  <a:srgbClr val="66D9EF"/>
                </a:solidFill>
                <a:latin typeface="Consolas"/>
                <a:ea typeface="Consolas"/>
                <a:cs typeface="Consolas"/>
              </a:rPr>
              <a:t>is</a:t>
            </a: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not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None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output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output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bias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unsqueeze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Save the necessary data for the backward pass</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a:t>
            </a:r>
            <a:endParaRPr sz="2000" b="0" i="0" u="none">
              <a:solidFill>
                <a:srgbClr val="8292A2"/>
              </a:solidFill>
              <a:latin typeface="Consolas"/>
              <a:ea typeface="Consolas"/>
              <a:cs typeface="Consolas"/>
            </a:endParaRPr>
          </a:p>
          <a:p>
            <a:pPr>
              <a:defRPr/>
            </a:pPr>
            <a:r>
              <a:rPr sz="2000" b="0" i="0" u="none">
                <a:solidFill>
                  <a:srgbClr val="8292A2"/>
                </a:solidFill>
                <a:latin typeface="Consolas"/>
                <a:ea typeface="Consolas"/>
                <a:cs typeface="Consolas"/>
              </a:rPr>
              <a:t>          ########################################</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ctx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save_for_backward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input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weight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bias</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return</a:t>
            </a:r>
            <a:r>
              <a:rPr sz="2000" b="0" i="0" u="none">
                <a:solidFill>
                  <a:srgbClr val="F8F8F2"/>
                </a:solidFill>
                <a:latin typeface="Consolas"/>
                <a:ea typeface="Consolas"/>
                <a:cs typeface="Consolas"/>
              </a:rPr>
              <a:t> output</a:t>
            </a:r>
            <a:endParaRPr sz="2000"/>
          </a:p>
        </p:txBody>
      </p:sp>
      <p:sp>
        <p:nvSpPr>
          <p:cNvPr id="1700557220" name=""/>
          <p:cNvSpPr txBox="1"/>
          <p:nvPr/>
        </p:nvSpPr>
        <p:spPr bwMode="auto">
          <a:xfrm flipH="0" flipV="0">
            <a:off x="8010766" y="2760084"/>
            <a:ext cx="3130594"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Normal forward calculation</a:t>
            </a:r>
            <a:endParaRPr b="1">
              <a:solidFill>
                <a:schemeClr val="accent4"/>
              </a:solidFill>
            </a:endParaRPr>
          </a:p>
        </p:txBody>
      </p:sp>
      <p:sp>
        <p:nvSpPr>
          <p:cNvPr id="1732502655" name=""/>
          <p:cNvSpPr txBox="1"/>
          <p:nvPr/>
        </p:nvSpPr>
        <p:spPr bwMode="auto">
          <a:xfrm flipH="0" flipV="0">
            <a:off x="3547329" y="5353806"/>
            <a:ext cx="3409864"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Storing the data for backward</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6692817" name=""/>
          <p:cNvSpPr txBox="1"/>
          <p:nvPr/>
        </p:nvSpPr>
        <p:spPr bwMode="auto">
          <a:xfrm flipH="0" flipV="0">
            <a:off x="234931" y="807963"/>
            <a:ext cx="11155585" cy="49685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@staticmethod</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autograd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once_differentiable</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type: ignore</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ctx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grad_output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tuple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1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Get the variables back</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weight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saved_tensors </a:t>
            </a:r>
            <a:br>
              <a:rPr sz="2200" b="0" i="0" u="none">
                <a:solidFill>
                  <a:srgbClr val="F8F8F2"/>
                </a:solidFill>
                <a:latin typeface="Consolas"/>
                <a:ea typeface="Consolas"/>
                <a:cs typeface="Consolas"/>
              </a:rPr>
            </a:br>
            <a:endParaRPr sz="1200" b="0" i="0" u="none">
              <a:solidFill>
                <a:srgbClr val="F8F8F2"/>
              </a:solidFill>
              <a:latin typeface="Consolas"/>
              <a:ea typeface="Consolas"/>
              <a:cs typeface="Consolas"/>
            </a:endParaRPr>
          </a:p>
        </p:txBody>
      </p:sp>
      <p:sp>
        <p:nvSpPr>
          <p:cNvPr id="1006953149" name=""/>
          <p:cNvSpPr txBox="1"/>
          <p:nvPr/>
        </p:nvSpPr>
        <p:spPr bwMode="auto">
          <a:xfrm flipH="0" flipV="0">
            <a:off x="3785454" y="4487896"/>
            <a:ext cx="4489904"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Retrieving the stored data for backward</a:t>
            </a:r>
            <a:endParaRPr b="1">
              <a:solidFill>
                <a:schemeClr val="accent4"/>
              </a:solidFill>
            </a:endParaRPr>
          </a:p>
        </p:txBody>
      </p:sp>
      <p:sp>
        <p:nvSpPr>
          <p:cNvPr id="78634010" name=""/>
          <p:cNvSpPr txBox="1"/>
          <p:nvPr/>
        </p:nvSpPr>
        <p:spPr bwMode="auto">
          <a:xfrm flipH="0" flipV="0">
            <a:off x="6827825" y="1544670"/>
            <a:ext cx="3918744"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All arguments of forward </a:t>
            </a:r>
            <a:endParaRPr b="1">
              <a:solidFill>
                <a:schemeClr val="accent4"/>
              </a:solidFill>
            </a:endParaRPr>
          </a:p>
          <a:p>
            <a:pPr>
              <a:defRPr/>
            </a:pPr>
            <a:r>
              <a:rPr b="1">
                <a:solidFill>
                  <a:schemeClr val="accent4"/>
                </a:solidFill>
              </a:rPr>
              <a:t>(except ctx) require a return value.</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7356517" name=""/>
          <p:cNvSpPr txBox="1"/>
          <p:nvPr/>
        </p:nvSpPr>
        <p:spPr bwMode="auto">
          <a:xfrm flipH="0" flipV="0">
            <a:off x="234931" y="385833"/>
            <a:ext cx="11165304" cy="512100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Default output</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grad_input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endParaRPr sz="2200" b="0" i="0" u="none">
              <a:solidFill>
                <a:srgbClr val="AE81FF"/>
              </a:solidFill>
              <a:latin typeface="Consolas"/>
              <a:ea typeface="Consolas"/>
              <a:cs typeface="Consolas"/>
            </a:endParaRPr>
          </a:p>
          <a:p>
            <a:pPr>
              <a:defRPr/>
            </a:pPr>
            <a:r>
              <a:rPr sz="2200" b="0" i="0" u="none">
                <a:solidFill>
                  <a:srgbClr val="F8F8F2"/>
                </a:solidFill>
                <a:latin typeface="Consolas"/>
                <a:ea typeface="Consolas"/>
                <a:cs typeface="Consolas"/>
              </a:rPr>
              <a:t>         grad_weight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grad_bias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         grad_weight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grad_output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if</a:t>
            </a:r>
            <a:r>
              <a:rPr sz="2200" b="0" i="0" u="none">
                <a:solidFill>
                  <a:srgbClr val="F8F8F2"/>
                </a:solidFill>
                <a:latin typeface="Consolas"/>
                <a:ea typeface="Consolas"/>
                <a:cs typeface="Consolas"/>
              </a:rPr>
              <a:t> bias </a:t>
            </a:r>
            <a:r>
              <a:rPr sz="2200" b="0" i="0" u="none">
                <a:solidFill>
                  <a:srgbClr val="66D9EF"/>
                </a:solidFill>
                <a:latin typeface="Consolas"/>
                <a:ea typeface="Consolas"/>
                <a:cs typeface="Consolas"/>
              </a:rPr>
              <a:t>is</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not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grad_bias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grad_output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clone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grad_input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sum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grad_input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grad_weight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grad_bias</a:t>
            </a:r>
            <a:endParaRPr sz="2200" b="0" i="0" u="none">
              <a:solidFill>
                <a:srgbClr val="F8F8F2"/>
              </a:solidFill>
              <a:latin typeface="Consolas"/>
              <a:ea typeface="Consolas"/>
              <a:cs typeface="Consolas"/>
            </a:endParaRPr>
          </a:p>
        </p:txBody>
      </p:sp>
      <p:sp>
        <p:nvSpPr>
          <p:cNvPr id="407742976" name=""/>
          <p:cNvSpPr txBox="1"/>
          <p:nvPr/>
        </p:nvSpPr>
        <p:spPr bwMode="auto">
          <a:xfrm flipH="0" flipV="0">
            <a:off x="6730409" y="4791830"/>
            <a:ext cx="3918744"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All arguments of forward </a:t>
            </a:r>
            <a:endParaRPr b="1">
              <a:solidFill>
                <a:schemeClr val="accent4"/>
              </a:solidFill>
            </a:endParaRPr>
          </a:p>
          <a:p>
            <a:pPr>
              <a:defRPr/>
            </a:pPr>
            <a:r>
              <a:rPr b="1">
                <a:solidFill>
                  <a:schemeClr val="accent4"/>
                </a:solidFill>
              </a:rPr>
              <a:t>(except ctx) require a return value.</a:t>
            </a:r>
            <a:endParaRPr b="1">
              <a:solidFill>
                <a:schemeClr val="accent4"/>
              </a:solidFill>
            </a:endParaRPr>
          </a:p>
        </p:txBody>
      </p:sp>
      <p:sp>
        <p:nvSpPr>
          <p:cNvPr id="1490304867" name=""/>
          <p:cNvSpPr txBox="1"/>
          <p:nvPr/>
        </p:nvSpPr>
        <p:spPr bwMode="auto">
          <a:xfrm flipH="0" flipV="0">
            <a:off x="6596517" y="1486544"/>
            <a:ext cx="3918744" cy="9147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All arguments of forward </a:t>
            </a:r>
            <a:endParaRPr b="1">
              <a:solidFill>
                <a:schemeClr val="accent4"/>
              </a:solidFill>
            </a:endParaRPr>
          </a:p>
          <a:p>
            <a:pPr>
              <a:defRPr/>
            </a:pPr>
            <a:r>
              <a:rPr b="1">
                <a:solidFill>
                  <a:schemeClr val="accent4"/>
                </a:solidFill>
              </a:rPr>
              <a:t>(except ctx) require a return value.</a:t>
            </a:r>
            <a:endParaRPr b="1">
              <a:solidFill>
                <a:schemeClr val="accent4"/>
              </a:solidFill>
            </a:endParaRPr>
          </a:p>
          <a:p>
            <a:pPr>
              <a:defRPr/>
            </a:pPr>
            <a:r>
              <a:rPr b="1">
                <a:solidFill>
                  <a:schemeClr val="accent4"/>
                </a:solidFill>
              </a:rPr>
              <a:t>Default is None</a:t>
            </a:r>
            <a:endParaRPr b="1">
              <a:solidFill>
                <a:schemeClr val="accent4"/>
              </a:solidFill>
            </a:endParaRPr>
          </a:p>
        </p:txBody>
      </p:sp>
      <p:sp>
        <p:nvSpPr>
          <p:cNvPr id="1332431250" name=""/>
          <p:cNvSpPr txBox="1"/>
          <p:nvPr/>
        </p:nvSpPr>
        <p:spPr bwMode="auto">
          <a:xfrm flipH="0" flipV="0">
            <a:off x="6730409" y="3116943"/>
            <a:ext cx="3524276"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Hopefully correct gradients for </a:t>
            </a:r>
            <a:endParaRPr b="1">
              <a:solidFill>
                <a:schemeClr val="accent4"/>
              </a:solidFill>
            </a:endParaRPr>
          </a:p>
          <a:p>
            <a:pPr>
              <a:defRPr/>
            </a:pPr>
            <a:r>
              <a:rPr b="1">
                <a:solidFill>
                  <a:schemeClr val="accent4"/>
                </a:solidFill>
              </a:rPr>
              <a:t>weight &amp; bias</a:t>
            </a:r>
            <a:endParaRPr b="1">
              <a:solidFill>
                <a:schemeClr val="accent4"/>
              </a:solidFill>
            </a:endParaRPr>
          </a:p>
        </p:txBody>
      </p:sp>
      <p:sp>
        <p:nvSpPr>
          <p:cNvPr id="26872575" name=""/>
          <p:cNvSpPr txBox="1"/>
          <p:nvPr/>
        </p:nvSpPr>
        <p:spPr bwMode="auto">
          <a:xfrm flipH="0" flipV="0">
            <a:off x="8642228" y="3822326"/>
            <a:ext cx="2698620"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Hopefully correct new </a:t>
            </a:r>
            <a:endParaRPr b="1">
              <a:solidFill>
                <a:schemeClr val="accent4"/>
              </a:solidFill>
            </a:endParaRPr>
          </a:p>
          <a:p>
            <a:pPr>
              <a:defRPr/>
            </a:pPr>
            <a:r>
              <a:rPr b="1">
                <a:solidFill>
                  <a:schemeClr val="accent4"/>
                </a:solidFill>
              </a:rPr>
              <a:t>back-propagating </a:t>
            </a:r>
            <a:r>
              <a:rPr b="1">
                <a:solidFill>
                  <a:schemeClr val="accent4"/>
                </a:solidFill>
              </a:rPr>
              <a:t>error</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53313683" name=""/>
          <p:cNvSpPr txBox="1"/>
          <p:nvPr/>
        </p:nvSpPr>
        <p:spPr bwMode="auto">
          <a:xfrm flipH="0" flipV="0">
            <a:off x="188136" y="1083092"/>
            <a:ext cx="11183663" cy="44504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class</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MyOwnLayer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__init__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reset_parameters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functional_linear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FunctionalLinear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apply</a:t>
            </a:r>
            <a:endParaRPr sz="2200" b="0" i="0" u="none">
              <a:solidFill>
                <a:srgbClr val="A6E22E"/>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forward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functional_linear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1117061073" name=""/>
          <p:cNvSpPr txBox="1"/>
          <p:nvPr/>
        </p:nvSpPr>
        <p:spPr bwMode="auto">
          <a:xfrm flipH="0" flipV="0">
            <a:off x="188136" y="151534"/>
            <a:ext cx="8654265"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How to include it into your layer</a:t>
            </a:r>
            <a:endParaRPr sz="4800"/>
          </a:p>
        </p:txBody>
      </p:sp>
      <p:sp>
        <p:nvSpPr>
          <p:cNvPr id="1553793937" name=""/>
          <p:cNvSpPr/>
          <p:nvPr/>
        </p:nvSpPr>
        <p:spPr bwMode="auto">
          <a:xfrm flipH="0" flipV="0">
            <a:off x="370272" y="5732404"/>
            <a:ext cx="11137682" cy="109764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i="0" u="none">
                <a:solidFill>
                  <a:schemeClr val="tx1"/>
                </a:solidFill>
                <a:latin typeface="Arial"/>
                <a:ea typeface="Arial"/>
                <a:cs typeface="Arial"/>
              </a:rPr>
              <a:t>Not everything needs to be in our own autograd function. In fact, try to put as little as possible into your own autograd function and let the rest handle by torch’s autograd. Less is more.</a:t>
            </a:r>
            <a:endParaRPr sz="2200">
              <a:solidFill>
                <a:schemeClr val="tx1"/>
              </a:solidFill>
            </a:endParaRPr>
          </a:p>
        </p:txBody>
      </p:sp>
      <p:sp>
        <p:nvSpPr>
          <p:cNvPr id="1423988117" name=""/>
          <p:cNvSpPr txBox="1"/>
          <p:nvPr/>
        </p:nvSpPr>
        <p:spPr bwMode="auto">
          <a:xfrm flipH="0" flipV="0">
            <a:off x="63436" y="5628408"/>
            <a:ext cx="465876" cy="13109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8000">
                <a:solidFill>
                  <a:srgbClr val="FF0000"/>
                </a:solidFill>
              </a:rPr>
              <a:t>!</a:t>
            </a:r>
            <a:endParaRPr sz="90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7163434" name="Titel 1"/>
          <p:cNvSpPr>
            <a:spLocks noGrp="1"/>
          </p:cNvSpPr>
          <p:nvPr>
            <p:ph type="title"/>
          </p:nvPr>
        </p:nvSpPr>
        <p:spPr bwMode="auto"/>
        <p:txBody>
          <a:bodyPr/>
          <a:lstStyle/>
          <a:p>
            <a:pPr>
              <a:defRPr/>
            </a:pPr>
            <a:r>
              <a:rPr lang="en-GB" sz="4400" b="0" i="0" u="none" strike="noStrike" cap="none" spc="0">
                <a:solidFill>
                  <a:schemeClr val="tx1"/>
                </a:solidFill>
                <a:latin typeface="Arial"/>
                <a:ea typeface="Arial"/>
                <a:cs typeface="Arial"/>
              </a:rPr>
              <a:t>Extending torch.autograd</a:t>
            </a:r>
            <a:r>
              <a:rPr lang="en-GB" sz="4400" b="0" i="0" u="none" strike="noStrike" cap="none" spc="0">
                <a:solidFill>
                  <a:schemeClr val="tx1"/>
                </a:solidFill>
                <a:latin typeface="Arial"/>
                <a:ea typeface="Arial"/>
                <a:cs typeface="Arial"/>
              </a:rPr>
              <a:t> — </a:t>
            </a:r>
            <a:r>
              <a:rPr lang="en-GB" sz="4400" b="0" i="0" u="sng" strike="noStrike" cap="none" spc="0">
                <a:solidFill>
                  <a:schemeClr val="tx1"/>
                </a:solidFill>
                <a:latin typeface="Arial"/>
                <a:ea typeface="Arial"/>
                <a:cs typeface="Arial"/>
                <a:hlinkClick r:id="rId3" tooltip="https://pytorch.org/docs/stable/notes/extending.html#when-to-use"/>
              </a:rPr>
              <a:t>When to use</a:t>
            </a:r>
            <a:endParaRPr/>
          </a:p>
        </p:txBody>
      </p:sp>
      <p:sp>
        <p:nvSpPr>
          <p:cNvPr id="1463111624" name=""/>
          <p:cNvSpPr txBox="1"/>
          <p:nvPr/>
        </p:nvSpPr>
        <p:spPr bwMode="auto">
          <a:xfrm flipH="0" flipV="0">
            <a:off x="671989" y="2864614"/>
            <a:ext cx="10587736"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“In general, implement a custom function if you want to perform computations in your model that are not differentiable or rely on non-PyTorch libraries (e.g., NumPy), but still wish for your operation to chain with other ops and work with the autograd engine.</a:t>
            </a:r>
            <a:endParaRPr sz="2200"/>
          </a:p>
          <a:p>
            <a:pPr algn="l">
              <a:defRPr/>
            </a:pPr>
            <a:endParaRPr sz="2200"/>
          </a:p>
          <a:p>
            <a:pPr algn="l">
              <a:defRPr/>
            </a:pPr>
            <a:r>
              <a:rPr sz="2200"/>
              <a:t>In some situations, custom functions can also be used to improve performance and memory usage: If you implemented your forward and backward passes using a C++ extension, you can wrap them in Function to interface with the autograd engine. If you’d like to reduce the number of buffers saved for the backward pass, custom functions can be used to combine ops together.”</a:t>
            </a:r>
            <a:endParaRPr sz="2200"/>
          </a:p>
        </p:txBody>
      </p:sp>
      <p:sp>
        <p:nvSpPr>
          <p:cNvPr id="1459900491" name=""/>
          <p:cNvSpPr txBox="1"/>
          <p:nvPr/>
        </p:nvSpPr>
        <p:spPr bwMode="auto">
          <a:xfrm flipH="0" flipV="0">
            <a:off x="671989" y="1690687"/>
            <a:ext cx="12018044"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Examples are approximations for backwards when spikes are used for forward </a:t>
            </a:r>
            <a:endParaRPr sz="2200"/>
          </a:p>
          <a:p>
            <a:pPr>
              <a:defRPr/>
            </a:pPr>
            <a:r>
              <a:rPr sz="2200"/>
              <a:t>or C++ modules.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5728751" name="Titel 1"/>
          <p:cNvSpPr>
            <a:spLocks noGrp="1"/>
          </p:cNvSpPr>
          <p:nvPr>
            <p:ph type="title"/>
          </p:nvPr>
        </p:nvSpPr>
        <p:spPr bwMode="auto">
          <a:xfrm flipH="0" flipV="0">
            <a:off x="838198" y="194829"/>
            <a:ext cx="10515600" cy="900545"/>
          </a:xfrm>
        </p:spPr>
        <p:txBody>
          <a:bodyPr/>
          <a:lstStyle/>
          <a:p>
            <a:pPr>
              <a:defRPr/>
            </a:pPr>
            <a:r>
              <a:rPr lang="en-GB" sz="4400" b="0" i="0" u="none" strike="noStrike" cap="none" spc="0">
                <a:solidFill>
                  <a:schemeClr val="tx1"/>
                </a:solidFill>
                <a:latin typeface="Arial"/>
                <a:ea typeface="Arial"/>
                <a:cs typeface="Arial"/>
              </a:rPr>
              <a:t>Extending torch.autograd</a:t>
            </a:r>
            <a:r>
              <a:rPr lang="en-GB" sz="4400" b="0" i="0" u="none" strike="noStrike" cap="none" spc="0">
                <a:solidFill>
                  <a:schemeClr val="tx1"/>
                </a:solidFill>
                <a:latin typeface="Arial"/>
                <a:ea typeface="Arial"/>
                <a:cs typeface="Arial"/>
              </a:rPr>
              <a:t> — </a:t>
            </a:r>
            <a:r>
              <a:rPr lang="en-GB" sz="4400" b="0" i="0" u="sng" strike="noStrike" cap="none" spc="0">
                <a:solidFill>
                  <a:schemeClr val="tx1"/>
                </a:solidFill>
                <a:latin typeface="Arial"/>
                <a:ea typeface="Arial"/>
                <a:cs typeface="Arial"/>
                <a:hlinkClick r:id="rId3" tooltip="https://pytorch.org/docs/stable/notes/extending.html#how-to-use"/>
              </a:rPr>
              <a:t>How to use</a:t>
            </a:r>
            <a:endParaRPr/>
          </a:p>
        </p:txBody>
      </p:sp>
      <p:sp>
        <p:nvSpPr>
          <p:cNvPr id="1065958929" name=""/>
          <p:cNvSpPr txBox="1"/>
          <p:nvPr/>
        </p:nvSpPr>
        <p:spPr bwMode="auto">
          <a:xfrm flipH="0" flipV="0">
            <a:off x="325823" y="1041256"/>
            <a:ext cx="4954754"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You’ll need to define two methods:</a:t>
            </a:r>
            <a:endParaRPr sz="2200"/>
          </a:p>
        </p:txBody>
      </p:sp>
      <p:sp>
        <p:nvSpPr>
          <p:cNvPr id="1276080319" name=""/>
          <p:cNvSpPr txBox="1"/>
          <p:nvPr/>
        </p:nvSpPr>
        <p:spPr bwMode="auto">
          <a:xfrm flipH="0" flipV="0">
            <a:off x="325823" y="1796761"/>
            <a:ext cx="11693372" cy="46638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a:solidFill>
                  <a:schemeClr val="tx1"/>
                </a:solidFill>
              </a:rPr>
              <a:t>“</a:t>
            </a:r>
            <a:r>
              <a:rPr sz="2000" b="1" i="0" u="none">
                <a:solidFill>
                  <a:schemeClr val="tx1"/>
                </a:solidFill>
                <a:latin typeface="Arial"/>
                <a:ea typeface="Arial"/>
                <a:cs typeface="Arial"/>
              </a:rPr>
              <a:t>forward()</a:t>
            </a:r>
            <a:r>
              <a:rPr sz="2000" b="0" i="0" u="none">
                <a:solidFill>
                  <a:schemeClr val="tx1"/>
                </a:solidFill>
                <a:latin typeface="Arial"/>
                <a:ea typeface="Arial"/>
                <a:cs typeface="Arial"/>
              </a:rPr>
              <a:t> </a:t>
            </a:r>
            <a:r>
              <a:rPr sz="2000" b="0" i="0" u="none">
                <a:solidFill>
                  <a:schemeClr val="tx1"/>
                </a:solidFill>
                <a:latin typeface="Arial"/>
                <a:ea typeface="Arial"/>
                <a:cs typeface="Arial"/>
              </a:rPr>
              <a:t>is the code that performs the operation.</a:t>
            </a:r>
            <a:r>
              <a:rPr sz="2000" b="0" i="0" u="none">
                <a:solidFill>
                  <a:schemeClr val="tx1"/>
                </a:solidFill>
                <a:latin typeface="Arial"/>
                <a:ea typeface="Arial"/>
                <a:cs typeface="Arial"/>
              </a:rPr>
              <a:t> </a:t>
            </a:r>
            <a:r>
              <a:rPr sz="2000" b="1" i="0" u="none">
                <a:solidFill>
                  <a:schemeClr val="tx1"/>
                </a:solidFill>
                <a:latin typeface="Arial"/>
                <a:ea typeface="Arial"/>
                <a:cs typeface="Arial"/>
              </a:rPr>
              <a:t>It can take as many arguments as you want, with some of them being optional, if you specify the default values.</a:t>
            </a:r>
            <a:r>
              <a:rPr sz="2000" b="0" i="0" u="none">
                <a:solidFill>
                  <a:schemeClr val="tx1"/>
                </a:solidFill>
                <a:latin typeface="Arial"/>
                <a:ea typeface="Arial"/>
                <a:cs typeface="Arial"/>
              </a:rPr>
              <a:t> </a:t>
            </a:r>
            <a:r>
              <a:rPr sz="2000" b="0" i="0" u="none">
                <a:solidFill>
                  <a:schemeClr val="tx1"/>
                </a:solidFill>
                <a:latin typeface="Arial"/>
                <a:ea typeface="Arial"/>
                <a:cs typeface="Arial"/>
              </a:rPr>
              <a:t>All kinds of Python objects are accepted here. Tensor arguments that track history (i.e., with requires_grad=True) will be converted to ones that don’t track history before the call, and their use will be registered in the graph. Note that this logic won’t traverse lists/dicts/any other data structures and will only consider tensors that are direct arguments to the call. You can return either a single Tensor output, or a tuple of tensors if there are multiple outputs.</a:t>
            </a:r>
            <a:endParaRPr sz="2000">
              <a:solidFill>
                <a:schemeClr val="tx1"/>
              </a:solidFill>
            </a:endParaRPr>
          </a:p>
          <a:p>
            <a:pPr>
              <a:defRPr/>
            </a:pPr>
            <a:endParaRPr sz="2000">
              <a:solidFill>
                <a:schemeClr val="tx1"/>
              </a:solidFill>
            </a:endParaRPr>
          </a:p>
          <a:p>
            <a:pPr>
              <a:defRPr/>
            </a:pPr>
            <a:r>
              <a:rPr sz="2000" b="1" i="0" u="none">
                <a:solidFill>
                  <a:schemeClr val="tx1"/>
                </a:solidFill>
                <a:latin typeface="Arial"/>
                <a:ea typeface="Arial"/>
                <a:cs typeface="Arial"/>
              </a:rPr>
              <a:t>backward()</a:t>
            </a:r>
            <a:r>
              <a:rPr sz="2000" b="0" i="0" u="none">
                <a:solidFill>
                  <a:schemeClr val="tx1"/>
                </a:solidFill>
                <a:latin typeface="Arial"/>
                <a:ea typeface="Arial"/>
                <a:cs typeface="Arial"/>
              </a:rPr>
              <a:t> </a:t>
            </a:r>
            <a:r>
              <a:rPr sz="2000" b="0" i="0" u="none">
                <a:solidFill>
                  <a:schemeClr val="tx1"/>
                </a:solidFill>
                <a:latin typeface="Arial"/>
                <a:ea typeface="Arial"/>
                <a:cs typeface="Arial"/>
              </a:rPr>
              <a:t>(or vjp()) defines the gradient formula. It will be given as many Tensor arguments as there were outputs, with each of them representing gradient w.r.t. that output. It is important NEVER to modify these in-place.</a:t>
            </a:r>
            <a:r>
              <a:rPr sz="2000" b="0" i="0" u="none">
                <a:solidFill>
                  <a:schemeClr val="tx1"/>
                </a:solidFill>
                <a:latin typeface="Arial"/>
                <a:ea typeface="Arial"/>
                <a:cs typeface="Arial"/>
              </a:rPr>
              <a:t> </a:t>
            </a:r>
            <a:r>
              <a:rPr sz="2000" b="1" i="0" u="none">
                <a:solidFill>
                  <a:schemeClr val="tx1"/>
                </a:solidFill>
                <a:latin typeface="Arial"/>
                <a:ea typeface="Arial"/>
                <a:cs typeface="Arial"/>
              </a:rPr>
              <a:t>It should return as many tensors as there were inputs, with each of them containing the gradient w.r.t. its corresponding input.</a:t>
            </a:r>
            <a:r>
              <a:rPr sz="2000" b="0" i="0" u="none">
                <a:solidFill>
                  <a:schemeClr val="tx1"/>
                </a:solidFill>
                <a:latin typeface="Arial"/>
                <a:ea typeface="Arial"/>
                <a:cs typeface="Arial"/>
              </a:rPr>
              <a:t> </a:t>
            </a:r>
            <a:r>
              <a:rPr sz="2000" b="1" i="0" u="none">
                <a:solidFill>
                  <a:schemeClr val="tx1"/>
                </a:solidFill>
                <a:latin typeface="Arial"/>
                <a:ea typeface="Arial"/>
                <a:cs typeface="Arial"/>
              </a:rPr>
              <a:t>If your inputs didn’t require gradient</a:t>
            </a:r>
            <a:r>
              <a:rPr sz="2000" b="0" i="0" u="none">
                <a:solidFill>
                  <a:schemeClr val="tx1"/>
                </a:solidFill>
                <a:latin typeface="Arial"/>
                <a:ea typeface="Arial"/>
                <a:cs typeface="Arial"/>
              </a:rPr>
              <a:t> </a:t>
            </a:r>
            <a:r>
              <a:rPr sz="2000" b="0" i="0" u="none">
                <a:solidFill>
                  <a:schemeClr val="tx1"/>
                </a:solidFill>
                <a:latin typeface="Arial"/>
                <a:ea typeface="Arial"/>
                <a:cs typeface="Arial"/>
              </a:rPr>
              <a:t>(needs_input_grad is a tuple of booleans indicating whether each input needs gradient computation),</a:t>
            </a:r>
            <a:r>
              <a:rPr sz="2000" b="0" i="0" u="none">
                <a:solidFill>
                  <a:schemeClr val="tx1"/>
                </a:solidFill>
                <a:latin typeface="Arial"/>
                <a:ea typeface="Arial"/>
                <a:cs typeface="Arial"/>
              </a:rPr>
              <a:t> </a:t>
            </a:r>
            <a:r>
              <a:rPr sz="2000" b="1" i="0" u="none">
                <a:solidFill>
                  <a:schemeClr val="tx1"/>
                </a:solidFill>
                <a:latin typeface="Arial"/>
                <a:ea typeface="Arial"/>
                <a:cs typeface="Arial"/>
              </a:rPr>
              <a:t>or were non-Tensor objects, you can return python:None.</a:t>
            </a:r>
            <a:r>
              <a:rPr sz="2000" b="0" i="0" u="none">
                <a:solidFill>
                  <a:schemeClr val="tx1"/>
                </a:solidFill>
                <a:latin typeface="Arial"/>
                <a:ea typeface="Arial"/>
                <a:cs typeface="Arial"/>
              </a:rPr>
              <a:t> </a:t>
            </a:r>
            <a:r>
              <a:rPr sz="2000" b="0" i="0" u="none">
                <a:solidFill>
                  <a:schemeClr val="tx1"/>
                </a:solidFill>
                <a:latin typeface="Arial"/>
                <a:ea typeface="Arial"/>
                <a:cs typeface="Arial"/>
              </a:rPr>
              <a:t>Also, if you have optional arguments to forward() you can return more gradients than there were inputs, as long as they’re all None.”</a:t>
            </a:r>
            <a:endParaRPr sz="2000">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9441522" name="Titel 1"/>
          <p:cNvSpPr>
            <a:spLocks noGrp="1"/>
          </p:cNvSpPr>
          <p:nvPr/>
        </p:nvSpPr>
        <p:spPr bwMode="auto">
          <a:xfrm>
            <a:off x="990599" y="517524"/>
            <a:ext cx="10515600" cy="1325562"/>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Extending torch.autograd</a:t>
            </a:r>
            <a:r>
              <a:rPr lang="en-GB" sz="4400" b="0" i="0" u="none" strike="noStrike" cap="none" spc="0">
                <a:solidFill>
                  <a:schemeClr val="tx1"/>
                </a:solidFill>
                <a:latin typeface="Arial"/>
                <a:ea typeface="Arial"/>
                <a:cs typeface="Arial"/>
              </a:rPr>
              <a:t> — </a:t>
            </a:r>
            <a:r>
              <a:rPr lang="en-GB" sz="4400" b="0" i="0" u="sng" strike="noStrike" cap="none" spc="0">
                <a:solidFill>
                  <a:schemeClr val="tx1"/>
                </a:solidFill>
                <a:latin typeface="Arial"/>
                <a:ea typeface="Arial"/>
                <a:cs typeface="Arial"/>
                <a:hlinkClick r:id="rId3" tooltip="https://pytorch.org/docs/stable/notes/extending.html#how-to-use"/>
              </a:rPr>
              <a:t>How to use</a:t>
            </a:r>
            <a:endParaRPr/>
          </a:p>
        </p:txBody>
      </p:sp>
      <p:sp>
        <p:nvSpPr>
          <p:cNvPr id="523150153" name=""/>
          <p:cNvSpPr txBox="1"/>
          <p:nvPr/>
        </p:nvSpPr>
        <p:spPr bwMode="auto">
          <a:xfrm flipH="0" flipV="0">
            <a:off x="744759" y="1720994"/>
            <a:ext cx="10762880" cy="17681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solidFill>
                  <a:schemeClr val="tx1"/>
                </a:solidFill>
              </a:rPr>
              <a:t>“</a:t>
            </a:r>
            <a:r>
              <a:rPr sz="2200" b="0" i="0" u="none">
                <a:solidFill>
                  <a:schemeClr val="tx1"/>
                </a:solidFill>
                <a:latin typeface="Arial"/>
                <a:ea typeface="Arial"/>
                <a:cs typeface="Arial"/>
              </a:rPr>
              <a:t>It is your responsibility to use the functions in ctx properly in order to ensure that the new Function works properly with the autograd engine.</a:t>
            </a:r>
            <a:r>
              <a:rPr sz="2200">
                <a:solidFill>
                  <a:schemeClr val="tx1"/>
                </a:solidFill>
              </a:rPr>
              <a:t> </a:t>
            </a:r>
            <a:r>
              <a:rPr lang="en-GB" sz="2200" b="0" i="0" u="sng" strike="noStrike" cap="none" spc="0">
                <a:solidFill>
                  <a:schemeClr val="tx1"/>
                </a:solidFill>
                <a:latin typeface="Arial"/>
                <a:ea typeface="Arial"/>
                <a:cs typeface="Arial"/>
                <a:hlinkClick r:id="rId4" tooltip="https://pytorch.org/docs/stable/generated/torch.autograd.function.FunctionCtx.save_for_backward.html#torch.autograd.function.FunctionCtx.save_for_backward"/>
              </a:rPr>
              <a:t>save_for_backward()</a:t>
            </a:r>
            <a:r>
              <a:rPr sz="2200" b="0" i="0" u="none">
                <a:solidFill>
                  <a:schemeClr val="tx1"/>
                </a:solidFill>
                <a:latin typeface="Arial"/>
                <a:ea typeface="Arial"/>
                <a:cs typeface="Arial"/>
              </a:rPr>
              <a:t> </a:t>
            </a:r>
            <a:r>
              <a:rPr sz="2200" b="0" i="0" u="none">
                <a:solidFill>
                  <a:schemeClr val="tx1"/>
                </a:solidFill>
                <a:latin typeface="Arial"/>
                <a:ea typeface="Arial"/>
                <a:cs typeface="Arial"/>
              </a:rPr>
              <a:t>must be used to save any tensors to be used in the backward pass. Non-tensors should be stored directly on ctx. If tensors that are neither input nor output are saved for backward your Function may not support double backward”</a:t>
            </a:r>
            <a:endParaRPr sz="2200">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6489073" name=""/>
          <p:cNvSpPr/>
          <p:nvPr/>
        </p:nvSpPr>
        <p:spPr bwMode="auto">
          <a:xfrm flipH="0" flipV="0">
            <a:off x="687276" y="1246649"/>
            <a:ext cx="11253992" cy="512100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a:t>“</a:t>
            </a:r>
            <a:r>
              <a:rPr sz="2200" u="sng">
                <a:hlinkClick r:id="rId3" tooltip="https://pytorch.org/docs/stable/generated/torch.autograd.function.FunctionCtx.mark_dirty.html#torch.autograd.function.FunctionCtx.mark_dirty"/>
              </a:rPr>
              <a:t>mark_dirty()</a:t>
            </a:r>
            <a:r>
              <a:rPr sz="2200"/>
              <a:t> </a:t>
            </a:r>
            <a:r>
              <a:rPr sz="2200" b="0" i="0" u="none">
                <a:solidFill>
                  <a:srgbClr val="3C3C3C"/>
                </a:solidFill>
                <a:latin typeface="Arial"/>
                <a:ea typeface="Arial"/>
                <a:cs typeface="Arial"/>
              </a:rPr>
              <a:t>must be used to mark any input that is modified inplace by the forward function.</a:t>
            </a:r>
            <a:endParaRPr sz="2200" b="0" i="0" u="none">
              <a:solidFill>
                <a:srgbClr val="3C3C3C"/>
              </a:solidFill>
              <a:latin typeface="Arial"/>
              <a:ea typeface="Arial"/>
              <a:cs typeface="Arial"/>
            </a:endParaRPr>
          </a:p>
          <a:p>
            <a:pPr>
              <a:defRPr/>
            </a:pPr>
            <a:endParaRPr sz="2200"/>
          </a:p>
          <a:p>
            <a:pPr>
              <a:defRPr/>
            </a:pPr>
            <a:r>
              <a:rPr lang="en-GB" sz="2200" b="0" i="0" u="sng" strike="noStrike" cap="none" spc="0">
                <a:solidFill>
                  <a:schemeClr val="tx1"/>
                </a:solidFill>
                <a:latin typeface="Arial"/>
                <a:ea typeface="Arial"/>
                <a:cs typeface="Arial"/>
                <a:hlinkClick r:id="rId4" tooltip="https://pytorch.org/docs/stable/generated/torch.autograd.function.FunctionCtx.mark_non_differentiable.html#torch.autograd.function.FunctionCtx.mark_non_differentiable"/>
              </a:rPr>
              <a:t>mark_non_differentiable()</a:t>
            </a:r>
            <a:r>
              <a:rPr sz="2200" b="0" i="0" u="none">
                <a:solidFill>
                  <a:srgbClr val="3C3C3C"/>
                </a:solidFill>
                <a:latin typeface="Arial"/>
                <a:ea typeface="Arial"/>
                <a:cs typeface="Arial"/>
              </a:rPr>
              <a:t> </a:t>
            </a:r>
            <a:r>
              <a:rPr sz="2200" b="0" i="0" u="none">
                <a:solidFill>
                  <a:srgbClr val="3C3C3C"/>
                </a:solidFill>
                <a:latin typeface="Arial"/>
                <a:ea typeface="Arial"/>
                <a:cs typeface="Arial"/>
              </a:rPr>
              <a:t>must be used to tell the engine if an output is not differentiable. By default all output tensors that are of differentiable type will be set to require gradient. Tensors of non-differentiable type (i.e., integral types) are never marked as requiring gradients.</a:t>
            </a:r>
            <a:endParaRPr sz="2200" b="0" i="0" u="none">
              <a:solidFill>
                <a:srgbClr val="3C3C3C"/>
              </a:solidFill>
              <a:latin typeface="Arial"/>
              <a:ea typeface="Arial"/>
              <a:cs typeface="Arial"/>
            </a:endParaRPr>
          </a:p>
          <a:p>
            <a:pPr>
              <a:defRPr/>
            </a:pPr>
            <a:endParaRPr sz="2200"/>
          </a:p>
          <a:p>
            <a:pPr>
              <a:defRPr/>
            </a:pPr>
            <a:r>
              <a:rPr lang="en-GB" sz="2200" b="0" i="0" u="sng" strike="noStrike" cap="none" spc="0">
                <a:solidFill>
                  <a:schemeClr val="tx1"/>
                </a:solidFill>
                <a:latin typeface="Arial"/>
                <a:ea typeface="Arial"/>
                <a:cs typeface="Arial"/>
                <a:hlinkClick r:id="rId5" tooltip="https://pytorch.org/docs/stable/generated/torch.autograd.function.FunctionCtx.set_materialize_grads.html#torch.autograd.function.FunctionCtx.set_materialize_grads"/>
              </a:rPr>
              <a:t>set_materialize_grads()</a:t>
            </a:r>
            <a:r>
              <a:rPr sz="2200" b="0" i="0" u="none">
                <a:solidFill>
                  <a:srgbClr val="3C3C3C"/>
                </a:solidFill>
                <a:latin typeface="Arial"/>
                <a:ea typeface="Arial"/>
                <a:cs typeface="Arial"/>
              </a:rPr>
              <a:t> </a:t>
            </a:r>
            <a:r>
              <a:rPr sz="2200" b="0" i="0" u="none">
                <a:solidFill>
                  <a:srgbClr val="3C3C3C"/>
                </a:solidFill>
                <a:latin typeface="Arial"/>
                <a:ea typeface="Arial"/>
                <a:cs typeface="Arial"/>
              </a:rPr>
              <a:t>can be used to tell the autograd engine to optimize gradient computations in the cases where the output does not depend on the input by not materializing grad tensors given to backward function. That is, if set to False, None object in Python or “undefined tensor” (tensor x for which x.defined() is False) in C++ will not be converted to a tensor filled with zeros prior to calling backward, and so your code will need to handle such objects as if they were tensors filled with zeros. The default value of this setting is True.”</a:t>
            </a:r>
            <a:endParaRPr sz="2200"/>
          </a:p>
        </p:txBody>
      </p:sp>
      <p:sp>
        <p:nvSpPr>
          <p:cNvPr id="1530880323" name="Titel 1"/>
          <p:cNvSpPr>
            <a:spLocks noGrp="1"/>
          </p:cNvSpPr>
          <p:nvPr/>
        </p:nvSpPr>
        <p:spPr bwMode="auto">
          <a:xfrm flipH="0" flipV="0">
            <a:off x="1056112" y="62922"/>
            <a:ext cx="10515600" cy="662275"/>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Extending torch.autograd</a:t>
            </a:r>
            <a:r>
              <a:rPr lang="en-GB" sz="4400" b="0" i="0" u="none" strike="noStrike" cap="none" spc="0">
                <a:solidFill>
                  <a:schemeClr val="tx1"/>
                </a:solidFill>
                <a:latin typeface="Arial"/>
                <a:ea typeface="Arial"/>
                <a:cs typeface="Arial"/>
              </a:rPr>
              <a:t> — </a:t>
            </a:r>
            <a:r>
              <a:rPr lang="en-GB" sz="4400" b="0" i="0" u="sng" strike="noStrike" cap="none" spc="0">
                <a:solidFill>
                  <a:schemeClr val="tx1"/>
                </a:solidFill>
                <a:latin typeface="Arial"/>
                <a:ea typeface="Arial"/>
                <a:cs typeface="Arial"/>
                <a:hlinkClick r:id="rId6" tooltip="https://pytorch.org/docs/stable/notes/extending.html#how-to-use"/>
              </a:rPr>
              <a:t>How to use</a:t>
            </a:r>
            <a:endParaRPr/>
          </a:p>
        </p:txBody>
      </p:sp>
      <p:sp>
        <p:nvSpPr>
          <p:cNvPr id="61414594" name=""/>
          <p:cNvSpPr txBox="1"/>
          <p:nvPr/>
        </p:nvSpPr>
        <p:spPr bwMode="auto">
          <a:xfrm flipH="0" flipV="0">
            <a:off x="758778" y="790142"/>
            <a:ext cx="3259026"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 never had to use these:</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4265861" name="Titel 1"/>
          <p:cNvSpPr>
            <a:spLocks noGrp="1"/>
          </p:cNvSpPr>
          <p:nvPr/>
        </p:nvSpPr>
        <p:spPr bwMode="auto">
          <a:xfrm flipH="0" flipV="0">
            <a:off x="1056111" y="62921"/>
            <a:ext cx="10515600" cy="662275"/>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400" b="0" i="0" u="none" strike="noStrike" cap="none" spc="0">
                <a:solidFill>
                  <a:schemeClr val="tx1"/>
                </a:solidFill>
                <a:latin typeface="Arial"/>
                <a:ea typeface="Arial"/>
                <a:cs typeface="Arial"/>
              </a:rPr>
              <a:t>Extending torch.autograd</a:t>
            </a:r>
            <a:r>
              <a:rPr lang="en-GB" sz="4400" b="0" i="0" u="none" strike="noStrike" cap="none" spc="0">
                <a:solidFill>
                  <a:schemeClr val="tx1"/>
                </a:solidFill>
                <a:latin typeface="Arial"/>
                <a:ea typeface="Arial"/>
                <a:cs typeface="Arial"/>
              </a:rPr>
              <a:t> — </a:t>
            </a:r>
            <a:r>
              <a:rPr lang="en-GB" sz="4400" b="0" i="0" u="sng" strike="noStrike" cap="none" spc="0">
                <a:solidFill>
                  <a:schemeClr val="tx1"/>
                </a:solidFill>
                <a:latin typeface="Arial"/>
                <a:ea typeface="Arial"/>
                <a:cs typeface="Arial"/>
                <a:hlinkClick r:id="rId3" tooltip="https://pytorch.org/docs/stable/notes/extending.html#how-to-use"/>
              </a:rPr>
              <a:t>How to use</a:t>
            </a:r>
            <a:endParaRPr/>
          </a:p>
        </p:txBody>
      </p:sp>
      <p:sp>
        <p:nvSpPr>
          <p:cNvPr id="1373937805" name=""/>
          <p:cNvSpPr/>
          <p:nvPr/>
        </p:nvSpPr>
        <p:spPr bwMode="auto">
          <a:xfrm flipH="0" flipV="0">
            <a:off x="390767" y="1012160"/>
            <a:ext cx="11344848" cy="143291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a:t>“</a:t>
            </a:r>
            <a:r>
              <a:rPr sz="2200" b="0" i="0" u="none">
                <a:solidFill>
                  <a:srgbClr val="3C3C3C"/>
                </a:solidFill>
                <a:latin typeface="Arial"/>
                <a:ea typeface="Arial"/>
                <a:cs typeface="Arial"/>
              </a:rPr>
              <a:t>If your Function does not support double backward you should explicitly declare this by decorating backward with the once_differentiable(). With this decorator, attempts to perform double backward through your function will produce an error. See our double backward tutorial for more information on double backward.”</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8771664" name="Titel 1"/>
          <p:cNvSpPr>
            <a:spLocks noGrp="1"/>
          </p:cNvSpPr>
          <p:nvPr>
            <p:ph type="title"/>
          </p:nvPr>
        </p:nvSpPr>
        <p:spPr bwMode="auto">
          <a:xfrm flipH="0" flipV="0">
            <a:off x="838198" y="108237"/>
            <a:ext cx="10515600" cy="716540"/>
          </a:xfrm>
        </p:spPr>
        <p:txBody>
          <a:bodyPr/>
          <a:lstStyle/>
          <a:p>
            <a:pPr>
              <a:defRPr/>
            </a:pPr>
            <a:r>
              <a:rPr lang="en-GB" sz="2200" b="0" i="0" u="sng" strike="noStrike" cap="none" spc="0">
                <a:solidFill>
                  <a:schemeClr val="tx1"/>
                </a:solidFill>
                <a:latin typeface="Arial"/>
                <a:ea typeface="Arial"/>
                <a:cs typeface="Arial"/>
                <a:hlinkClick r:id="rId3" tooltip="https://pytorch.org/docs/stable/generated/torch.autograd.function.FunctionCtx.save_for_backward.html"/>
              </a:rPr>
              <a:t>TORCH.AUTOGRAD.FUNCTION.FUNCTIONCTX.SAVE_FOR_BACKWARD</a:t>
            </a:r>
            <a:endParaRPr sz="2200"/>
          </a:p>
        </p:txBody>
      </p:sp>
      <p:sp>
        <p:nvSpPr>
          <p:cNvPr id="1174039939" name=""/>
          <p:cNvSpPr txBox="1"/>
          <p:nvPr/>
        </p:nvSpPr>
        <p:spPr bwMode="auto">
          <a:xfrm flipH="0" flipV="0">
            <a:off x="536566" y="807964"/>
            <a:ext cx="1111958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FunctionCtx.save_for_backward(*tensors)</a:t>
            </a:r>
            <a:endParaRPr sz="2200"/>
          </a:p>
        </p:txBody>
      </p:sp>
      <p:sp>
        <p:nvSpPr>
          <p:cNvPr id="261023379" name=""/>
          <p:cNvSpPr txBox="1"/>
          <p:nvPr/>
        </p:nvSpPr>
        <p:spPr bwMode="auto">
          <a:xfrm flipH="0" flipV="0">
            <a:off x="217585" y="1396278"/>
            <a:ext cx="11791146" cy="50295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800" b="0" i="0" u="none">
                <a:solidFill>
                  <a:schemeClr val="tx1"/>
                </a:solidFill>
                <a:latin typeface="Arial"/>
                <a:ea typeface="Arial"/>
                <a:cs typeface="Arial"/>
              </a:rPr>
              <a:t>“Saves given tensors for a future call to backward().</a:t>
            </a:r>
            <a:endParaRPr sz="1800">
              <a:solidFill>
                <a:schemeClr val="tx1"/>
              </a:solidFill>
            </a:endParaRPr>
          </a:p>
          <a:p>
            <a:pPr>
              <a:defRPr/>
            </a:pPr>
            <a:endParaRPr sz="1800">
              <a:solidFill>
                <a:schemeClr val="tx1"/>
              </a:solidFill>
            </a:endParaRPr>
          </a:p>
          <a:p>
            <a:pPr>
              <a:defRPr/>
            </a:pPr>
            <a:r>
              <a:rPr sz="1800" b="0" i="0" u="none">
                <a:solidFill>
                  <a:schemeClr val="tx1"/>
                </a:solidFill>
                <a:latin typeface="Arial"/>
                <a:ea typeface="Arial"/>
                <a:cs typeface="Arial"/>
              </a:rPr>
              <a:t>save_for_backward should be called at most once, only from inside the forward() method, and only with tensors.</a:t>
            </a:r>
            <a:endParaRPr sz="1800">
              <a:solidFill>
                <a:schemeClr val="tx1"/>
              </a:solidFill>
            </a:endParaRPr>
          </a:p>
          <a:p>
            <a:pPr>
              <a:defRPr/>
            </a:pPr>
            <a:endParaRPr sz="1800">
              <a:solidFill>
                <a:schemeClr val="tx1"/>
              </a:solidFill>
            </a:endParaRPr>
          </a:p>
          <a:p>
            <a:pPr>
              <a:defRPr/>
            </a:pPr>
            <a:r>
              <a:rPr sz="1800" b="0" i="0" u="none">
                <a:solidFill>
                  <a:schemeClr val="tx1"/>
                </a:solidFill>
                <a:latin typeface="Arial"/>
                <a:ea typeface="Arial"/>
                <a:cs typeface="Arial"/>
              </a:rPr>
              <a:t>All tensors intended to be used in the backward pass should be saved with save_for_backward (as opposed to directly on ctx) to prevent incorrect gradients and memory leaks, and enable the application of saved tensor hooks.</a:t>
            </a:r>
            <a:endParaRPr sz="1800" b="0" i="0" u="none">
              <a:solidFill>
                <a:schemeClr val="tx1"/>
              </a:solidFill>
              <a:latin typeface="Arial"/>
              <a:ea typeface="Arial"/>
              <a:cs typeface="Arial"/>
            </a:endParaRPr>
          </a:p>
          <a:p>
            <a:pPr>
              <a:defRPr/>
            </a:pPr>
            <a:endParaRPr sz="1800">
              <a:solidFill>
                <a:schemeClr val="tx1"/>
              </a:solidFill>
            </a:endParaRPr>
          </a:p>
          <a:p>
            <a:pPr>
              <a:defRPr/>
            </a:pPr>
            <a:r>
              <a:rPr sz="1800" b="0" i="0" u="none">
                <a:solidFill>
                  <a:schemeClr val="tx1"/>
                </a:solidFill>
                <a:latin typeface="Arial"/>
                <a:ea typeface="Arial"/>
                <a:cs typeface="Arial"/>
              </a:rPr>
              <a:t>Note that if intermediary tensors, tensors that are neither inputs nor outputs of forward(), are saved for backward, your custom Function may not support double backward. Custom Functions that do not support double backward should decorate their backward() method with @once_differentiable so that performing double backward raises an error. If you’d like to support double backward, you can either recompute intermediaries based on the inputs during backward or return the intermediaries as the outputs of the custom Function. See the</a:t>
            </a:r>
            <a:r>
              <a:rPr sz="1800" b="0" i="0" u="none">
                <a:solidFill>
                  <a:schemeClr val="tx1"/>
                </a:solidFill>
                <a:latin typeface="Arial"/>
                <a:ea typeface="Arial"/>
                <a:cs typeface="Arial"/>
              </a:rPr>
              <a:t> </a:t>
            </a:r>
            <a:r>
              <a:rPr lang="en-GB" sz="1800" b="0" i="0" u="sng" strike="noStrike" cap="none" spc="0">
                <a:solidFill>
                  <a:schemeClr val="tx1"/>
                </a:solidFill>
                <a:latin typeface="Arial"/>
                <a:ea typeface="Arial"/>
                <a:cs typeface="Arial"/>
                <a:hlinkClick r:id="rId4" tooltip="https://pytorch.org/tutorials/intermediate/custom_function_double_backward_tutorial.html"/>
              </a:rPr>
              <a:t>double backward tutorial</a:t>
            </a:r>
            <a:endParaRPr lang="en-GB" sz="1800" b="0" i="0" u="none" strike="noStrike" cap="none" spc="0">
              <a:solidFill>
                <a:schemeClr val="tx1"/>
              </a:solidFill>
              <a:latin typeface="Times New Roman"/>
              <a:cs typeface="Times New Roman"/>
            </a:endParaRPr>
          </a:p>
          <a:p>
            <a:pPr>
              <a:defRPr/>
            </a:pPr>
            <a:r>
              <a:rPr sz="1800" b="0" i="0" u="none">
                <a:solidFill>
                  <a:schemeClr val="tx1"/>
                </a:solidFill>
                <a:latin typeface="Arial"/>
                <a:ea typeface="Arial"/>
                <a:cs typeface="Arial"/>
              </a:rPr>
              <a:t> </a:t>
            </a:r>
            <a:r>
              <a:rPr sz="1800" b="0" i="0" u="none">
                <a:solidFill>
                  <a:schemeClr val="tx1"/>
                </a:solidFill>
                <a:latin typeface="Arial"/>
                <a:ea typeface="Arial"/>
                <a:cs typeface="Arial"/>
              </a:rPr>
              <a:t>for more details.</a:t>
            </a:r>
            <a:endParaRPr sz="1800">
              <a:solidFill>
                <a:schemeClr val="tx1"/>
              </a:solidFill>
            </a:endParaRPr>
          </a:p>
          <a:p>
            <a:pPr>
              <a:defRPr/>
            </a:pPr>
            <a:endParaRPr sz="1800">
              <a:solidFill>
                <a:schemeClr val="tx1"/>
              </a:solidFill>
            </a:endParaRPr>
          </a:p>
          <a:p>
            <a:pPr>
              <a:defRPr/>
            </a:pPr>
            <a:r>
              <a:rPr sz="1800" b="0" i="0" u="none">
                <a:solidFill>
                  <a:schemeClr val="tx1"/>
                </a:solidFill>
                <a:latin typeface="Arial"/>
                <a:ea typeface="Arial"/>
                <a:cs typeface="Arial"/>
              </a:rPr>
              <a:t>In backward(), saved tensors can be accessed through the saved_tensors attribute. Before returning them to the user, a check is made to ensure they weren’t used in any in-place operation that modified their content.</a:t>
            </a:r>
            <a:endParaRPr sz="1800" b="0" i="0" u="none">
              <a:solidFill>
                <a:schemeClr val="tx1"/>
              </a:solidFill>
              <a:latin typeface="Arial"/>
              <a:ea typeface="Arial"/>
              <a:cs typeface="Arial"/>
            </a:endParaRPr>
          </a:p>
          <a:p>
            <a:pPr>
              <a:defRPr/>
            </a:pPr>
            <a:endParaRPr sz="1800">
              <a:solidFill>
                <a:schemeClr val="tx1"/>
              </a:solidFill>
            </a:endParaRPr>
          </a:p>
          <a:p>
            <a:pPr>
              <a:defRPr/>
            </a:pPr>
            <a:r>
              <a:rPr sz="1800" b="1" i="0" u="none">
                <a:solidFill>
                  <a:schemeClr val="tx1"/>
                </a:solidFill>
                <a:latin typeface="Arial"/>
                <a:ea typeface="Arial"/>
                <a:cs typeface="Arial"/>
              </a:rPr>
              <a:t>Arguments can also be None.</a:t>
            </a:r>
            <a:r>
              <a:rPr sz="1800" b="0" i="0" u="none">
                <a:solidFill>
                  <a:schemeClr val="tx1"/>
                </a:solidFill>
                <a:latin typeface="Arial"/>
                <a:ea typeface="Arial"/>
                <a:cs typeface="Arial"/>
              </a:rPr>
              <a:t> </a:t>
            </a:r>
            <a:r>
              <a:rPr sz="1800" b="0" i="0" u="none">
                <a:solidFill>
                  <a:schemeClr val="tx1"/>
                </a:solidFill>
                <a:latin typeface="Arial"/>
                <a:ea typeface="Arial"/>
                <a:cs typeface="Arial"/>
              </a:rPr>
              <a:t>This is a no-op.”</a:t>
            </a:r>
            <a:endParaRPr sz="1800" b="0" i="0" u="none">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2507299" name=""/>
          <p:cNvSpPr txBox="1"/>
          <p:nvPr/>
        </p:nvSpPr>
        <p:spPr bwMode="auto">
          <a:xfrm flipH="0" flipV="0">
            <a:off x="536565" y="581601"/>
            <a:ext cx="2214883"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b="1"/>
              <a:t>Save</a:t>
            </a:r>
            <a:endParaRPr sz="2200" b="1"/>
          </a:p>
        </p:txBody>
      </p:sp>
      <p:sp>
        <p:nvSpPr>
          <p:cNvPr id="1811145136" name=""/>
          <p:cNvSpPr txBox="1"/>
          <p:nvPr/>
        </p:nvSpPr>
        <p:spPr bwMode="auto">
          <a:xfrm flipH="0" flipV="0">
            <a:off x="536565" y="1089384"/>
            <a:ext cx="1112030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ctx.save_for_backward(x, y, w, out)</a:t>
            </a:r>
            <a:endParaRPr sz="2200"/>
          </a:p>
        </p:txBody>
      </p:sp>
      <p:sp>
        <p:nvSpPr>
          <p:cNvPr id="1860094849" name=""/>
          <p:cNvSpPr txBox="1"/>
          <p:nvPr/>
        </p:nvSpPr>
        <p:spPr bwMode="auto">
          <a:xfrm flipH="0" flipV="0">
            <a:off x="535846" y="2113645"/>
            <a:ext cx="1112066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ctx.z = z</a:t>
            </a:r>
            <a:endParaRPr sz="2200"/>
          </a:p>
        </p:txBody>
      </p:sp>
      <p:sp>
        <p:nvSpPr>
          <p:cNvPr id="826003508" name=""/>
          <p:cNvSpPr txBox="1"/>
          <p:nvPr/>
        </p:nvSpPr>
        <p:spPr bwMode="auto">
          <a:xfrm flipH="0" flipV="0">
            <a:off x="536565" y="1585527"/>
            <a:ext cx="3188670"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Non-tensor (e.g. int):</a:t>
            </a:r>
            <a:endParaRPr sz="2200"/>
          </a:p>
        </p:txBody>
      </p:sp>
      <p:sp>
        <p:nvSpPr>
          <p:cNvPr id="433303436" name=""/>
          <p:cNvSpPr txBox="1"/>
          <p:nvPr/>
        </p:nvSpPr>
        <p:spPr bwMode="auto">
          <a:xfrm flipH="0" flipV="0">
            <a:off x="535846" y="2880359"/>
            <a:ext cx="1544163"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b="1"/>
              <a:t>Access</a:t>
            </a:r>
            <a:endParaRPr sz="2200" b="1"/>
          </a:p>
        </p:txBody>
      </p:sp>
      <p:sp>
        <p:nvSpPr>
          <p:cNvPr id="1738782185" name=""/>
          <p:cNvSpPr txBox="1"/>
          <p:nvPr/>
        </p:nvSpPr>
        <p:spPr bwMode="auto">
          <a:xfrm flipH="0" flipV="0">
            <a:off x="536565" y="3429000"/>
            <a:ext cx="1112066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x, y, w, out = ctx.saved_tensors</a:t>
            </a:r>
            <a:endParaRPr sz="2200"/>
          </a:p>
        </p:txBody>
      </p:sp>
      <p:sp>
        <p:nvSpPr>
          <p:cNvPr id="1854467971" name=""/>
          <p:cNvSpPr txBox="1"/>
          <p:nvPr/>
        </p:nvSpPr>
        <p:spPr bwMode="auto">
          <a:xfrm flipH="0" flipV="0">
            <a:off x="536565" y="4060186"/>
            <a:ext cx="3188670"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Non-tensor (e.g. int):</a:t>
            </a:r>
            <a:endParaRPr sz="2200"/>
          </a:p>
        </p:txBody>
      </p:sp>
      <p:sp>
        <p:nvSpPr>
          <p:cNvPr id="508613837" name=""/>
          <p:cNvSpPr txBox="1"/>
          <p:nvPr/>
        </p:nvSpPr>
        <p:spPr bwMode="auto">
          <a:xfrm flipH="0" flipV="0">
            <a:off x="535846" y="4609952"/>
            <a:ext cx="1112102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z = ctx.z</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410211" name="Titel 1"/>
          <p:cNvSpPr>
            <a:spLocks noGrp="1"/>
          </p:cNvSpPr>
          <p:nvPr>
            <p:ph type="title"/>
          </p:nvPr>
        </p:nvSpPr>
        <p:spPr bwMode="auto">
          <a:xfrm>
            <a:off x="838198" y="2670607"/>
            <a:ext cx="10515600" cy="1325562"/>
          </a:xfrm>
        </p:spPr>
        <p:txBody>
          <a:bodyPr/>
          <a:lstStyle/>
          <a:p>
            <a:pPr algn="ctr">
              <a:defRPr/>
            </a:pPr>
            <a:r>
              <a:rPr/>
              <a:t>Converting a function into a layer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74464196" name="Titel 1"/>
          <p:cNvSpPr>
            <a:spLocks noGrp="1"/>
          </p:cNvSpPr>
          <p:nvPr>
            <p:ph type="title"/>
          </p:nvPr>
        </p:nvSpPr>
        <p:spPr bwMode="auto"/>
        <p:txBody>
          <a:bodyPr/>
          <a:lstStyle/>
          <a:p>
            <a:pPr>
              <a:defRPr/>
            </a:pPr>
            <a:r>
              <a:rPr lang="en-GB" sz="4400" b="0" i="0" u="sng" strike="noStrike" cap="none" spc="0">
                <a:solidFill>
                  <a:schemeClr val="tx1"/>
                </a:solidFill>
                <a:latin typeface="Arial"/>
                <a:ea typeface="Arial"/>
                <a:cs typeface="Arial"/>
                <a:hlinkClick r:id="rId3" tooltip="https://pytorch.org/vision/main/generated/torchvision.transforms.Lambda.html"/>
              </a:rPr>
              <a:t>Lambda</a:t>
            </a:r>
            <a:endParaRPr/>
          </a:p>
        </p:txBody>
      </p:sp>
      <p:sp>
        <p:nvSpPr>
          <p:cNvPr id="1050195825" name=""/>
          <p:cNvSpPr txBox="1"/>
          <p:nvPr/>
        </p:nvSpPr>
        <p:spPr bwMode="auto">
          <a:xfrm flipH="0" flipV="0">
            <a:off x="612331" y="1423028"/>
            <a:ext cx="11121745"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Lambda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lambd</a:t>
            </a:r>
            <a:r>
              <a:rPr sz="2200" b="0" i="0" u="none">
                <a:solidFill>
                  <a:srgbClr val="F8F8F2"/>
                </a:solidFill>
                <a:latin typeface="Consolas"/>
                <a:ea typeface="Consolas"/>
                <a:cs typeface="Consolas"/>
              </a:rPr>
              <a:t>)</a:t>
            </a:r>
            <a:endParaRPr sz="2200"/>
          </a:p>
        </p:txBody>
      </p:sp>
      <p:sp>
        <p:nvSpPr>
          <p:cNvPr id="1506264338" name=""/>
          <p:cNvSpPr/>
          <p:nvPr/>
        </p:nvSpPr>
        <p:spPr bwMode="auto">
          <a:xfrm flipH="0" flipV="0">
            <a:off x="612331" y="2071167"/>
            <a:ext cx="9911010"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a:t>“</a:t>
            </a:r>
            <a:r>
              <a:rPr sz="2200" b="0" i="0" u="none" spc="0">
                <a:solidFill>
                  <a:srgbClr val="262626"/>
                </a:solidFill>
                <a:latin typeface="Arial"/>
                <a:ea typeface="Arial"/>
                <a:cs typeface="Arial"/>
              </a:rPr>
              <a:t>Apply a user-defined lambda as a transform. This transform does not support torchscript.”</a:t>
            </a:r>
            <a:endParaRPr sz="2200" b="0"/>
          </a:p>
        </p:txBody>
      </p:sp>
      <p:sp>
        <p:nvSpPr>
          <p:cNvPr id="1824386859" name=""/>
          <p:cNvSpPr txBox="1"/>
          <p:nvPr/>
        </p:nvSpPr>
        <p:spPr bwMode="auto">
          <a:xfrm flipH="0" flipV="0">
            <a:off x="612331" y="3085897"/>
            <a:ext cx="11126065" cy="3444598"/>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transforms  </a:t>
            </a:r>
            <a:r>
              <a:rPr sz="2200" b="0" i="0" u="none">
                <a:solidFill>
                  <a:srgbClr val="8292A2"/>
                </a:solidFill>
                <a:latin typeface="Consolas"/>
                <a:ea typeface="Consolas"/>
                <a:cs typeface="Consolas"/>
              </a:rPr>
              <a:t># type: ignore</a:t>
            </a:r>
            <a:endParaRPr sz="2200" b="0" i="0" u="none">
              <a:solidFill>
                <a:srgbClr val="8292A2"/>
              </a:solidFill>
              <a:latin typeface="Consolas"/>
              <a:ea typeface="Consolas"/>
              <a:cs typeface="Consolas"/>
            </a:endParaRPr>
          </a:p>
          <a:p>
            <a:pPr>
              <a:defRPr/>
            </a:pPr>
            <a:endParaRPr sz="2200"/>
          </a:p>
          <a:p>
            <a:pPr>
              <a:defRPr/>
            </a:pPr>
            <a:r>
              <a:rPr sz="2200" b="0" i="0" u="none">
                <a:solidFill>
                  <a:srgbClr val="8292A2"/>
                </a:solidFill>
                <a:latin typeface="Consolas"/>
                <a:ea typeface="Consolas"/>
                <a:cs typeface="Consolas"/>
              </a:rPr>
              <a:t># Permute Example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permute_layer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Lambda</a:t>
            </a:r>
            <a:r>
              <a:rPr sz="2200" b="0" i="0" u="none">
                <a:solidFill>
                  <a:srgbClr val="F8F8F2"/>
                </a:solidFill>
                <a:latin typeface="Consolas"/>
                <a:ea typeface="Consolas"/>
                <a:cs typeface="Consolas"/>
              </a:rPr>
              <a:t>(</a:t>
            </a:r>
            <a:r>
              <a:rPr sz="2200" b="0" i="0" u="none">
                <a:solidFill>
                  <a:srgbClr val="66D9EF"/>
                </a:solidFill>
                <a:latin typeface="Consolas"/>
                <a:ea typeface="Consolas"/>
                <a:cs typeface="Consolas"/>
              </a:rPr>
              <a:t>lambda</a:t>
            </a:r>
            <a:r>
              <a:rPr sz="2200" b="0" i="0" u="none">
                <a:solidFill>
                  <a:srgbClr val="F8F8F2"/>
                </a:solidFill>
                <a:latin typeface="Consolas"/>
                <a:ea typeface="Consolas"/>
                <a:cs typeface="Consolas"/>
              </a:rPr>
              <a:t> 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permute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A6E22E"/>
              </a:solidFill>
              <a:latin typeface="Consolas"/>
              <a:ea typeface="Consolas"/>
              <a:cs typeface="Consolas"/>
            </a:endParaRPr>
          </a:p>
          <a:p>
            <a:pPr>
              <a:defRPr/>
            </a:pP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permute_layer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torch.Size([10, 11, 12, 13])</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torch.Size([10, 12, 13, 11])</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permute_layer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Lambda()</a:t>
            </a:r>
            <a:endParaRPr sz="2200" b="0" i="0" u="none">
              <a:solidFill>
                <a:srgbClr val="8292A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1461097" name="Titel 1"/>
          <p:cNvSpPr>
            <a:spLocks noGrp="1"/>
          </p:cNvSpPr>
          <p:nvPr>
            <p:ph type="title"/>
          </p:nvPr>
        </p:nvSpPr>
        <p:spPr bwMode="auto">
          <a:xfrm>
            <a:off x="838198" y="2103436"/>
            <a:ext cx="10515600" cy="1325562"/>
          </a:xfrm>
        </p:spPr>
        <p:txBody>
          <a:bodyPr/>
          <a:lstStyle/>
          <a:p>
            <a:pPr algn="ctr">
              <a:defRPr/>
            </a:pPr>
            <a:r>
              <a:rPr/>
              <a:t>Combining layers into a network</a:t>
            </a:r>
            <a:endParaRPr/>
          </a:p>
        </p:txBody>
      </p:sp>
      <p:sp>
        <p:nvSpPr>
          <p:cNvPr id="1316825289" name=""/>
          <p:cNvSpPr txBox="1"/>
          <p:nvPr/>
        </p:nvSpPr>
        <p:spPr bwMode="auto">
          <a:xfrm flipH="0" flipV="0">
            <a:off x="639715" y="3853295"/>
            <a:ext cx="10568881"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Theoretically there is </a:t>
            </a:r>
            <a:r>
              <a:rPr sz="2200" b="1"/>
              <a:t>no need</a:t>
            </a:r>
            <a:r>
              <a:rPr sz="2200"/>
              <a:t> to combine layers into a network but it is much nice to use it as a network </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3089198" name=""/>
          <p:cNvSpPr txBox="1"/>
          <p:nvPr/>
        </p:nvSpPr>
        <p:spPr bwMode="auto">
          <a:xfrm flipH="0" flipV="0">
            <a:off x="201025" y="618083"/>
            <a:ext cx="11135065" cy="61877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600" b="0" i="0" u="none">
                <a:solidFill>
                  <a:srgbClr val="66D9EF"/>
                </a:solidFill>
                <a:latin typeface="Consolas"/>
                <a:ea typeface="Consolas"/>
                <a:cs typeface="Consolas"/>
              </a:rPr>
              <a:t>import</a:t>
            </a:r>
            <a:r>
              <a:rPr sz="1600" b="0" i="0" u="none">
                <a:solidFill>
                  <a:srgbClr val="F8F8F2"/>
                </a:solidFill>
                <a:latin typeface="Consolas"/>
                <a:ea typeface="Consolas"/>
                <a:cs typeface="Consolas"/>
              </a:rPr>
              <a:t> torch   </a:t>
            </a:r>
            <a:endParaRPr sz="1600" b="0" i="0" u="none">
              <a:solidFill>
                <a:srgbClr val="66D9EF"/>
              </a:solidFill>
              <a:latin typeface="Consolas"/>
              <a:ea typeface="Consolas"/>
              <a:cs typeface="Consolas"/>
            </a:endParaRPr>
          </a:p>
          <a:p>
            <a:pPr>
              <a:defRPr/>
            </a:pPr>
            <a:r>
              <a:rPr sz="1600" b="0" i="0" u="none">
                <a:solidFill>
                  <a:srgbClr val="66D9EF"/>
                </a:solidFill>
                <a:latin typeface="Consolas"/>
                <a:ea typeface="Consolas"/>
                <a:cs typeface="Consolas"/>
              </a:rPr>
              <a:t>class</a:t>
            </a:r>
            <a:r>
              <a:rPr sz="1600" b="0" i="0" u="none">
                <a:solidFill>
                  <a:srgbClr val="F8F8F2"/>
                </a:solidFill>
                <a:latin typeface="Consolas"/>
                <a:ea typeface="Consolas"/>
                <a:cs typeface="Consolas"/>
              </a:rPr>
              <a:t> </a:t>
            </a:r>
            <a:r>
              <a:rPr sz="1600" b="0" i="0" u="none">
                <a:solidFill>
                  <a:srgbClr val="E6DB74"/>
                </a:solidFill>
                <a:latin typeface="Consolas"/>
                <a:ea typeface="Consolas"/>
                <a:cs typeface="Consolas"/>
              </a:rPr>
              <a:t>Network</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Module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66D9EF"/>
                </a:solidFill>
                <a:latin typeface="Consolas"/>
                <a:ea typeface="Consolas"/>
                <a:cs typeface="Consolas"/>
              </a:rPr>
              <a:t>def</a:t>
            </a:r>
            <a:r>
              <a:rPr sz="1600" b="0" i="0" u="none">
                <a:solidFill>
                  <a:srgbClr val="F8F8F2"/>
                </a:solidFill>
                <a:latin typeface="Consolas"/>
                <a:ea typeface="Consolas"/>
                <a:cs typeface="Consolas"/>
              </a:rPr>
              <a:t> </a:t>
            </a:r>
            <a:r>
              <a:rPr sz="1600" b="0" i="0" u="none">
                <a:solidFill>
                  <a:srgbClr val="E6DB74"/>
                </a:solidFill>
                <a:latin typeface="Consolas"/>
                <a:ea typeface="Consolas"/>
                <a:cs typeface="Consolas"/>
              </a:rPr>
              <a:t>__init__</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self</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input_number_of_channel</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number_of_output_channels_conv1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kernel_size_conv1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stride_conv1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padding_conv1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kernel_size_pool1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stride_pool1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padding_pool1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int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&gt;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None</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A6E22E"/>
                </a:solidFill>
                <a:latin typeface="Consolas"/>
                <a:ea typeface="Consolas"/>
                <a:cs typeface="Consolas"/>
              </a:rPr>
              <a:t>super</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__init__</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self</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layer_1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Conv2d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in_channels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input_number_of_channel</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out_channels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number_of_output_channels_conv1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self</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layer_2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ReLU</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self</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layer_3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MaxPool2d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kernel_size_pool1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stride_pool1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padding_pool1</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p:txBody>
      </p:sp>
      <p:sp>
        <p:nvSpPr>
          <p:cNvPr id="2042180195" name=""/>
          <p:cNvSpPr txBox="1"/>
          <p:nvPr/>
        </p:nvSpPr>
        <p:spPr bwMode="auto">
          <a:xfrm flipH="0" flipV="0">
            <a:off x="4904317" y="1159275"/>
            <a:ext cx="141019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__init__()</a:t>
            </a:r>
            <a:endParaRPr sz="2200" b="1">
              <a:solidFill>
                <a:schemeClr val="accent4"/>
              </a:solidFill>
            </a:endParaRPr>
          </a:p>
        </p:txBody>
      </p:sp>
      <p:sp>
        <p:nvSpPr>
          <p:cNvPr id="395159306" name=""/>
          <p:cNvSpPr txBox="1"/>
          <p:nvPr/>
        </p:nvSpPr>
        <p:spPr bwMode="auto">
          <a:xfrm flipH="0" flipV="0">
            <a:off x="201025" y="130831"/>
            <a:ext cx="6551236"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Option 1: a custom class based on torch.nn.Module</a:t>
            </a:r>
            <a:endParaRPr sz="2200"/>
          </a:p>
        </p:txBody>
      </p:sp>
      <p:sp>
        <p:nvSpPr>
          <p:cNvPr id="209779478" name=""/>
          <p:cNvSpPr txBox="1"/>
          <p:nvPr/>
        </p:nvSpPr>
        <p:spPr bwMode="auto">
          <a:xfrm flipH="0" flipV="0">
            <a:off x="6752260" y="4802911"/>
            <a:ext cx="4158745"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Define the layers as attributes </a:t>
            </a:r>
            <a:endParaRPr sz="2200" b="1">
              <a:solidFill>
                <a:schemeClr val="accent4"/>
              </a:solidFill>
            </a:endParaRPr>
          </a:p>
          <a:p>
            <a:pPr>
              <a:defRPr/>
            </a:pPr>
            <a:r>
              <a:rPr sz="2200" b="1">
                <a:solidFill>
                  <a:schemeClr val="accent4"/>
                </a:solidFill>
              </a:rPr>
              <a:t>of the class</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8551378" name=""/>
          <p:cNvSpPr txBox="1"/>
          <p:nvPr/>
        </p:nvSpPr>
        <p:spPr bwMode="auto">
          <a:xfrm flipH="0" flipV="0">
            <a:off x="255144" y="848841"/>
            <a:ext cx="11134345"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forward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output</a:t>
            </a:r>
            <a:endParaRPr sz="2200" b="0" i="0" u="none">
              <a:solidFill>
                <a:srgbClr val="F8F8F2"/>
              </a:solidFill>
              <a:latin typeface="Consolas"/>
              <a:ea typeface="Consolas"/>
              <a:cs typeface="Consolas"/>
            </a:endParaRPr>
          </a:p>
        </p:txBody>
      </p:sp>
      <p:sp>
        <p:nvSpPr>
          <p:cNvPr id="720620758" name=""/>
          <p:cNvSpPr txBox="1"/>
          <p:nvPr/>
        </p:nvSpPr>
        <p:spPr bwMode="auto">
          <a:xfrm flipH="0" flipV="0">
            <a:off x="201024" y="130831"/>
            <a:ext cx="6551236"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Option 1: a custom class based on torch.nn.Module</a:t>
            </a:r>
            <a:endParaRPr sz="2200"/>
          </a:p>
        </p:txBody>
      </p:sp>
      <p:sp>
        <p:nvSpPr>
          <p:cNvPr id="223147379" name=""/>
          <p:cNvSpPr txBox="1"/>
          <p:nvPr/>
        </p:nvSpPr>
        <p:spPr bwMode="auto">
          <a:xfrm flipH="0" flipV="0">
            <a:off x="8476191" y="848841"/>
            <a:ext cx="139423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forward()</a:t>
            </a:r>
            <a:endParaRPr sz="2200" b="1">
              <a:solidFill>
                <a:schemeClr val="accent4"/>
              </a:solidFill>
            </a:endParaRPr>
          </a:p>
        </p:txBody>
      </p:sp>
      <p:sp>
        <p:nvSpPr>
          <p:cNvPr id="33460313" name=""/>
          <p:cNvSpPr txBox="1"/>
          <p:nvPr/>
        </p:nvSpPr>
        <p:spPr bwMode="auto">
          <a:xfrm flipH="0" flipV="0">
            <a:off x="6037885" y="1425866"/>
            <a:ext cx="4032967"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Feeding the data through the</a:t>
            </a:r>
            <a:endParaRPr sz="2200" b="1">
              <a:solidFill>
                <a:schemeClr val="accent4"/>
              </a:solidFill>
            </a:endParaRPr>
          </a:p>
          <a:p>
            <a:pPr>
              <a:defRPr/>
            </a:pPr>
            <a:r>
              <a:rPr sz="2200" b="1">
                <a:solidFill>
                  <a:schemeClr val="accent4"/>
                </a:solidFill>
              </a:rPr>
              <a:t>layers.</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82877200" name=""/>
          <p:cNvSpPr txBox="1"/>
          <p:nvPr/>
        </p:nvSpPr>
        <p:spPr bwMode="auto">
          <a:xfrm flipH="0" flipV="0">
            <a:off x="201024" y="130831"/>
            <a:ext cx="380267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Option 2: </a:t>
            </a:r>
            <a:r>
              <a:rPr lang="en-GB" sz="2200" b="0" i="0" u="sng" strike="noStrike" cap="none" spc="0">
                <a:solidFill>
                  <a:schemeClr val="tx1"/>
                </a:solidFill>
                <a:latin typeface="Arial"/>
                <a:ea typeface="Arial"/>
                <a:cs typeface="Arial"/>
                <a:hlinkClick r:id="rId3" tooltip="https://pytorch.org/docs/stable/generated/torch.nn.Sequential.html#sequential"/>
              </a:rPr>
              <a:t>torch.nn.Sequential</a:t>
            </a:r>
            <a:endParaRPr sz="2200"/>
          </a:p>
        </p:txBody>
      </p:sp>
      <p:sp>
        <p:nvSpPr>
          <p:cNvPr id="804493490" name=""/>
          <p:cNvSpPr txBox="1"/>
          <p:nvPr/>
        </p:nvSpPr>
        <p:spPr bwMode="auto">
          <a:xfrm flipH="0" flipV="0">
            <a:off x="341735" y="613133"/>
            <a:ext cx="11121745"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Sequential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Module</a:t>
            </a:r>
            <a:r>
              <a:rPr sz="2200" b="0" i="0" u="none">
                <a:solidFill>
                  <a:srgbClr val="F8F8F2"/>
                </a:solidFill>
                <a:latin typeface="Consolas"/>
                <a:ea typeface="Consolas"/>
                <a:cs typeface="Consolas"/>
              </a:rPr>
              <a:t>)</a:t>
            </a:r>
            <a:endParaRPr sz="2200"/>
          </a:p>
        </p:txBody>
      </p:sp>
      <p:sp>
        <p:nvSpPr>
          <p:cNvPr id="1418611088" name=""/>
          <p:cNvSpPr txBox="1"/>
          <p:nvPr/>
        </p:nvSpPr>
        <p:spPr bwMode="auto">
          <a:xfrm flipH="0" flipV="0">
            <a:off x="341735" y="1190624"/>
            <a:ext cx="321209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a:t>
            </a:r>
            <a:r>
              <a:rPr lang="en-GB" sz="2200" b="0" i="0" u="none" strike="noStrike" cap="none" spc="0">
                <a:solidFill>
                  <a:schemeClr val="tx1"/>
                </a:solidFill>
                <a:latin typeface="Arial"/>
                <a:ea typeface="Arial"/>
                <a:cs typeface="Arial"/>
              </a:rPr>
              <a:t>A sequential container.”</a:t>
            </a:r>
            <a:endParaRPr sz="2200"/>
          </a:p>
        </p:txBody>
      </p:sp>
      <p:sp>
        <p:nvSpPr>
          <p:cNvPr id="381796562" name=""/>
          <p:cNvSpPr txBox="1"/>
          <p:nvPr/>
        </p:nvSpPr>
        <p:spPr bwMode="auto">
          <a:xfrm flipH="0" flipV="0">
            <a:off x="341735" y="1702338"/>
            <a:ext cx="11127865" cy="512100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Sequential</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Conv2d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in_channels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input_number_of_channel</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number_of_output_channels_conv1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MaxPool2d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a:p>
        </p:txBody>
      </p:sp>
      <p:sp>
        <p:nvSpPr>
          <p:cNvPr id="411031526" name=""/>
          <p:cNvSpPr txBox="1"/>
          <p:nvPr/>
        </p:nvSpPr>
        <p:spPr bwMode="auto">
          <a:xfrm flipH="0" flipV="0">
            <a:off x="8711380" y="3835758"/>
            <a:ext cx="241973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Define the layers</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158036" name="Titel 1"/>
          <p:cNvSpPr>
            <a:spLocks noGrp="1"/>
          </p:cNvSpPr>
          <p:nvPr>
            <p:ph type="title"/>
          </p:nvPr>
        </p:nvSpPr>
        <p:spPr bwMode="auto"/>
        <p:txBody>
          <a:bodyPr/>
          <a:lstStyle/>
          <a:p>
            <a:pPr>
              <a:defRPr/>
            </a:pPr>
            <a:r>
              <a:rPr/>
              <a:t>Option 1 vs Option 2?</a:t>
            </a:r>
            <a:endParaRPr/>
          </a:p>
        </p:txBody>
      </p:sp>
      <p:sp>
        <p:nvSpPr>
          <p:cNvPr id="2137438805" name="Inhaltsplatzhalter 2"/>
          <p:cNvSpPr>
            <a:spLocks noGrp="1"/>
          </p:cNvSpPr>
          <p:nvPr>
            <p:ph idx="1"/>
          </p:nvPr>
        </p:nvSpPr>
        <p:spPr bwMode="auto">
          <a:xfrm flipH="0" flipV="0">
            <a:off x="477357" y="1825624"/>
            <a:ext cx="10876442" cy="4351338"/>
          </a:xfrm>
        </p:spPr>
        <p:txBody>
          <a:bodyPr/>
          <a:lstStyle/>
          <a:p>
            <a:pPr marL="0" indent="0">
              <a:buFont typeface="Arial"/>
              <a:buNone/>
              <a:defRPr/>
            </a:pPr>
            <a:r>
              <a:rPr/>
              <a:t>I prefer option 2 (</a:t>
            </a:r>
            <a:r>
              <a:rPr u="sng">
                <a:hlinkClick r:id="rId3" tooltip="https://pytorch.org/docs/stable/generated/torch.nn.Sequential.html#sequential"/>
              </a:rPr>
              <a:t>torch.nn.Sequential</a:t>
            </a:r>
            <a:r>
              <a:rPr/>
              <a:t>) and use it where possible. </a:t>
            </a:r>
            <a:endParaRPr/>
          </a:p>
          <a:p>
            <a:pPr marL="0" indent="0">
              <a:buFont typeface="Arial"/>
              <a:buNone/>
              <a:defRPr/>
            </a:pPr>
            <a:endParaRPr/>
          </a:p>
          <a:p>
            <a:pPr marL="0" indent="0">
              <a:buFont typeface="Arial"/>
              <a:buNone/>
              <a:defRPr/>
            </a:pPr>
            <a:r>
              <a:rPr/>
              <a:t>In the moment, option 1 is still necessary for skip connection or branching passes. </a:t>
            </a:r>
            <a:endParaRPr/>
          </a:p>
          <a:p>
            <a:pPr marL="0" indent="0">
              <a:buFont typeface="Arial"/>
              <a:buNone/>
              <a:defRPr/>
            </a:pPr>
            <a:endParaRPr/>
          </a:p>
          <a:p>
            <a:pPr marL="0" indent="0">
              <a:buFont typeface="Arial"/>
              <a:buNone/>
              <a:defRPr/>
            </a:pPr>
            <a:r>
              <a:rPr/>
              <a:t>I developed and suggested a simple working extension for PyTorch called </a:t>
            </a:r>
            <a:r>
              <a:rPr lang="en-GB" sz="2800" b="0" i="0" u="sng" strike="noStrike" cap="none" spc="0">
                <a:solidFill>
                  <a:schemeClr val="tx1"/>
                </a:solidFill>
                <a:latin typeface="Arial"/>
                <a:ea typeface="Arial"/>
                <a:cs typeface="Arial"/>
                <a:hlinkClick r:id="rId4" tooltip="https://github.com/davrot/pytorch_sequence_tools/blob/main/SequentialSplit.py"/>
              </a:rPr>
              <a:t>SequentialSplit</a:t>
            </a:r>
            <a:r>
              <a:rPr/>
              <a:t> but I failed due to politics. </a:t>
            </a:r>
            <a:endParaRPr/>
          </a:p>
          <a:p>
            <a:pPr marL="0" indent="0">
              <a:buFont typeface="Arial"/>
              <a:buNone/>
              <a:defRPr/>
            </a:pPr>
            <a:endParaRPr/>
          </a:p>
          <a:p>
            <a:pPr marL="0" indent="0">
              <a:buFont typeface="Arial"/>
              <a:buNone/>
              <a:defRPr/>
            </a:pPr>
            <a:r>
              <a:rPr/>
              <a:t>Nevertheless, you can mix both options.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31725972" name="Titel 1"/>
          <p:cNvSpPr>
            <a:spLocks noGrp="1"/>
          </p:cNvSpPr>
          <p:nvPr>
            <p:ph type="title"/>
          </p:nvPr>
        </p:nvSpPr>
        <p:spPr bwMode="auto">
          <a:xfrm flipH="0" flipV="0">
            <a:off x="838198" y="-21647"/>
            <a:ext cx="10515600" cy="900545"/>
          </a:xfrm>
        </p:spPr>
        <p:txBody>
          <a:bodyPr/>
          <a:lstStyle/>
          <a:p>
            <a:pPr>
              <a:defRPr/>
            </a:pPr>
            <a:r>
              <a:rPr/>
              <a:t>More details for </a:t>
            </a:r>
            <a:r>
              <a:rPr lang="en-GB" sz="4400" b="0" i="0" u="sng" strike="noStrike" cap="none" spc="0">
                <a:solidFill>
                  <a:schemeClr val="tx1"/>
                </a:solidFill>
                <a:latin typeface="Arial"/>
                <a:ea typeface="Arial"/>
                <a:cs typeface="Arial"/>
                <a:hlinkClick r:id="rId3" tooltip="https://pytorch.org/docs/stable/generated/torch.nn.Sequential.html#sequential"/>
              </a:rPr>
              <a:t>torch.nn.Sequential</a:t>
            </a:r>
            <a:endParaRPr/>
          </a:p>
        </p:txBody>
      </p:sp>
      <p:sp>
        <p:nvSpPr>
          <p:cNvPr id="836445045" name=""/>
          <p:cNvSpPr txBox="1"/>
          <p:nvPr/>
        </p:nvSpPr>
        <p:spPr bwMode="auto">
          <a:xfrm flipH="0" flipV="0">
            <a:off x="449973" y="749837"/>
            <a:ext cx="11130384" cy="43285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600" b="0" i="0" u="none">
                <a:solidFill>
                  <a:srgbClr val="F8F8F2"/>
                </a:solidFill>
                <a:latin typeface="Consolas"/>
                <a:ea typeface="Consolas"/>
                <a:cs typeface="Consolas"/>
              </a:rPr>
              <a:t>network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Sequential</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Conv2d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in_channels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input_number_of_channel</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out_channels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number_of_output_channels_conv1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ReLU</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MaxPool2d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endParaRPr sz="1600"/>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endParaRPr sz="2200"/>
          </a:p>
        </p:txBody>
      </p:sp>
      <p:sp>
        <p:nvSpPr>
          <p:cNvPr id="1315406087" name=""/>
          <p:cNvSpPr txBox="1"/>
          <p:nvPr/>
        </p:nvSpPr>
        <p:spPr bwMode="auto">
          <a:xfrm flipH="0" flipV="0">
            <a:off x="447094" y="5177663"/>
            <a:ext cx="11132903" cy="16157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Sequential</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Conv2d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32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5</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5</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ReLU</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MaxPool2d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padding</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dilation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ceil_mode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sz="20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7155150" name="Titel 1"/>
          <p:cNvSpPr>
            <a:spLocks noGrp="1"/>
          </p:cNvSpPr>
          <p:nvPr>
            <p:ph type="title"/>
          </p:nvPr>
        </p:nvSpPr>
        <p:spPr bwMode="auto">
          <a:xfrm flipH="0" flipV="0">
            <a:off x="838198" y="-21647"/>
            <a:ext cx="10515600" cy="738187"/>
          </a:xfrm>
        </p:spPr>
        <p:txBody>
          <a:bodyPr/>
          <a:lstStyle/>
          <a:p>
            <a:pPr>
              <a:defRPr/>
            </a:pPr>
            <a:r>
              <a:rPr/>
              <a:t>Dynamically creating the network</a:t>
            </a:r>
            <a:endParaRPr/>
          </a:p>
        </p:txBody>
      </p:sp>
      <p:sp>
        <p:nvSpPr>
          <p:cNvPr id="2029806823" name=""/>
          <p:cNvSpPr txBox="1"/>
          <p:nvPr/>
        </p:nvSpPr>
        <p:spPr bwMode="auto">
          <a:xfrm flipH="0" flipV="0">
            <a:off x="449973" y="641599"/>
            <a:ext cx="11139023" cy="61877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network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Sequential</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network</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append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Conv2d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in_channels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input_number_of_channel</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out_channels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number_of_output_channels_conv1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kernel_size_conv1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stride_conv1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padding</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padding_conv1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network</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append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ReLU</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network</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append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MaxPool2d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kernel_size_pool1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stride_pool1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padding</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padding_pool1</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p:txBody>
      </p:sp>
      <p:sp>
        <p:nvSpPr>
          <p:cNvPr id="1101717291" name=""/>
          <p:cNvSpPr txBox="1"/>
          <p:nvPr/>
        </p:nvSpPr>
        <p:spPr bwMode="auto">
          <a:xfrm flipH="0" flipV="0">
            <a:off x="8231124" y="1573570"/>
            <a:ext cx="145630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Append...</a:t>
            </a:r>
            <a:endParaRPr sz="2200" b="1">
              <a:solidFill>
                <a:schemeClr val="accent4"/>
              </a:solidFill>
            </a:endParaRPr>
          </a:p>
        </p:txBody>
      </p:sp>
      <p:sp>
        <p:nvSpPr>
          <p:cNvPr id="797646101" name=""/>
          <p:cNvSpPr txBox="1"/>
          <p:nvPr/>
        </p:nvSpPr>
        <p:spPr bwMode="auto">
          <a:xfrm flipH="0" flipV="0">
            <a:off x="8231124" y="3961638"/>
            <a:ext cx="145630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Append...</a:t>
            </a:r>
            <a:endParaRPr sz="2200" b="1">
              <a:solidFill>
                <a:schemeClr val="accent4"/>
              </a:solidFill>
            </a:endParaRPr>
          </a:p>
        </p:txBody>
      </p:sp>
      <p:sp>
        <p:nvSpPr>
          <p:cNvPr id="998132543" name=""/>
          <p:cNvSpPr txBox="1"/>
          <p:nvPr/>
        </p:nvSpPr>
        <p:spPr bwMode="auto">
          <a:xfrm flipH="0" flipV="0">
            <a:off x="8231124" y="5224024"/>
            <a:ext cx="145630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a:solidFill>
                  <a:schemeClr val="accent4"/>
                </a:solidFill>
              </a:rPr>
              <a:t>Append...</a:t>
            </a:r>
            <a:endParaRPr sz="2200"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80351336" name="Titel 1"/>
          <p:cNvSpPr>
            <a:spLocks noGrp="1"/>
          </p:cNvSpPr>
          <p:nvPr>
            <p:ph type="title"/>
          </p:nvPr>
        </p:nvSpPr>
        <p:spPr bwMode="auto">
          <a:xfrm flipH="0" flipV="0">
            <a:off x="838198" y="-64942"/>
            <a:ext cx="10515600" cy="738187"/>
          </a:xfrm>
        </p:spPr>
        <p:txBody>
          <a:bodyPr/>
          <a:lstStyle/>
          <a:p>
            <a:pPr>
              <a:defRPr/>
            </a:pPr>
            <a:r>
              <a:rPr/>
              <a:t>Labelling layers </a:t>
            </a:r>
            <a:r>
              <a:rPr u="sng">
                <a:hlinkClick r:id="rId3" tooltip="https://pytorch.org/docs/stable/generated/torch.nn.Module.html#torch.nn.Module.add_module"/>
              </a:rPr>
              <a:t>with add_module</a:t>
            </a:r>
            <a:endParaRPr/>
          </a:p>
        </p:txBody>
      </p:sp>
      <p:sp>
        <p:nvSpPr>
          <p:cNvPr id="1573666327" name=""/>
          <p:cNvSpPr txBox="1"/>
          <p:nvPr/>
        </p:nvSpPr>
        <p:spPr bwMode="auto">
          <a:xfrm flipH="0" flipV="0">
            <a:off x="449973" y="587480"/>
            <a:ext cx="11148023" cy="4816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600" b="0" i="0" u="none">
                <a:solidFill>
                  <a:srgbClr val="F8F8F2"/>
                </a:solidFill>
                <a:latin typeface="Consolas"/>
                <a:ea typeface="Consolas"/>
                <a:cs typeface="Consolas"/>
              </a:rPr>
              <a:t>network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Sequential</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endParaRPr sz="16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network</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add_module</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A6E22E"/>
                </a:solidFill>
                <a:latin typeface="Consolas"/>
                <a:ea typeface="Consolas"/>
                <a:cs typeface="Consolas"/>
              </a:rPr>
              <a:t>"Conv2d Layer One"</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torch</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Conv2d</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in_channels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input_number_of_channel</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out_channels</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number_of_output_channels_conv1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padding_conv1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network</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append</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ReLU</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network</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append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torch</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nn</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MaxPool2d</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stride_pool1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padding_pool1</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a:t>
            </a:r>
            <a:endParaRPr sz="1600"/>
          </a:p>
        </p:txBody>
      </p:sp>
      <p:sp>
        <p:nvSpPr>
          <p:cNvPr id="190427389" name=""/>
          <p:cNvSpPr txBox="1"/>
          <p:nvPr/>
        </p:nvSpPr>
        <p:spPr bwMode="auto">
          <a:xfrm flipH="0" flipV="0">
            <a:off x="449253" y="5472346"/>
            <a:ext cx="11149823" cy="13109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600" b="0" i="0" u="none">
                <a:solidFill>
                  <a:srgbClr val="F8F8F2"/>
                </a:solidFill>
                <a:latin typeface="Consolas"/>
                <a:ea typeface="Consolas"/>
                <a:cs typeface="Consolas"/>
              </a:rPr>
              <a:t>Sequential</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Conv2d Layer One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Conv2d</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32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5</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5</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ReLU</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   </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MaxPool2d</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kernel_size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stride</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a:t>
            </a:r>
            <a:r>
              <a:rPr sz="1600" b="0" i="0" u="none">
                <a:solidFill>
                  <a:srgbClr val="AE81FF"/>
                </a:solidFill>
                <a:latin typeface="Consolas"/>
                <a:ea typeface="Consolas"/>
                <a:cs typeface="Consolas"/>
              </a:rPr>
              <a:t>2</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padding</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0</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dilation</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1</a:t>
            </a:r>
            <a:r>
              <a:rPr sz="1600" b="0" i="0" u="none">
                <a:solidFill>
                  <a:srgbClr val="F8F8F2"/>
                </a:solidFill>
                <a:latin typeface="Consolas"/>
                <a:ea typeface="Consolas"/>
                <a:cs typeface="Consolas"/>
              </a:rPr>
              <a:t>,</a:t>
            </a:r>
            <a:r>
              <a:rPr sz="1600" b="0" i="0" u="none">
                <a:solidFill>
                  <a:srgbClr val="F8F8F2"/>
                </a:solidFill>
                <a:latin typeface="Consolas"/>
                <a:ea typeface="Consolas"/>
                <a:cs typeface="Consolas"/>
              </a:rPr>
              <a:t> ceil_mode</a:t>
            </a:r>
            <a:r>
              <a:rPr sz="1600" b="0" i="0" u="none">
                <a:solidFill>
                  <a:srgbClr val="F8F8F2"/>
                </a:solidFill>
                <a:latin typeface="Consolas"/>
                <a:ea typeface="Consolas"/>
                <a:cs typeface="Consolas"/>
              </a:rPr>
              <a:t>=</a:t>
            </a:r>
            <a:r>
              <a:rPr sz="1600" b="0" i="0" u="none">
                <a:solidFill>
                  <a:srgbClr val="AE81FF"/>
                </a:solidFill>
                <a:latin typeface="Consolas"/>
                <a:ea typeface="Consolas"/>
                <a:cs typeface="Consolas"/>
              </a:rPr>
              <a:t>False</a:t>
            </a:r>
            <a:r>
              <a:rPr sz="1600" b="0" i="0" u="none">
                <a:solidFill>
                  <a:srgbClr val="F8F8F2"/>
                </a:solidFill>
                <a:latin typeface="Consolas"/>
                <a:ea typeface="Consolas"/>
                <a:cs typeface="Consolas"/>
              </a:rPr>
              <a:t>)</a:t>
            </a:r>
            <a:endParaRPr sz="1600" b="0" i="0" u="none">
              <a:solidFill>
                <a:srgbClr val="F8F8F2"/>
              </a:solidFill>
              <a:latin typeface="Consolas"/>
              <a:ea typeface="Consolas"/>
              <a:cs typeface="Consolas"/>
            </a:endParaRPr>
          </a:p>
          <a:p>
            <a:pPr>
              <a:defRPr/>
            </a:pPr>
            <a:r>
              <a:rPr sz="1600" b="0" i="0" u="none">
                <a:solidFill>
                  <a:srgbClr val="F8F8F2"/>
                </a:solidFill>
                <a:latin typeface="Consolas"/>
                <a:ea typeface="Consolas"/>
                <a:cs typeface="Consolas"/>
              </a:rPr>
              <a:t>)</a:t>
            </a:r>
            <a:endParaRPr sz="1600"/>
          </a:p>
        </p:txBody>
      </p:sp>
      <p:sp>
        <p:nvSpPr>
          <p:cNvPr id="1899899149" name=""/>
          <p:cNvSpPr txBox="1"/>
          <p:nvPr/>
        </p:nvSpPr>
        <p:spPr bwMode="auto">
          <a:xfrm flipH="0" flipV="0">
            <a:off x="6365539" y="1147329"/>
            <a:ext cx="433675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Use add_module() instead of append()</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0152582" name="Titel 1"/>
          <p:cNvSpPr>
            <a:spLocks noGrp="1"/>
          </p:cNvSpPr>
          <p:nvPr>
            <p:ph type="title"/>
          </p:nvPr>
        </p:nvSpPr>
        <p:spPr bwMode="auto"/>
        <p:txBody>
          <a:bodyPr/>
          <a:lstStyle/>
          <a:p>
            <a:pPr>
              <a:defRPr/>
            </a:pPr>
            <a:r>
              <a:rPr/>
              <a:t>Lazy layers vs. Intelligent approach </a:t>
            </a:r>
            <a:endParaRPr/>
          </a:p>
        </p:txBody>
      </p:sp>
      <p:sp>
        <p:nvSpPr>
          <p:cNvPr id="1220703906" name=""/>
          <p:cNvSpPr/>
          <p:nvPr/>
        </p:nvSpPr>
        <p:spPr bwMode="auto">
          <a:xfrm>
            <a:off x="764732" y="3371077"/>
            <a:ext cx="2017086"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stable/generated/torch.nn.LazyLinear.html#torch.nn.LazyLinear"/>
              </a:rPr>
              <a:t>LazyLinear</a:t>
            </a:r>
            <a:endParaRPr/>
          </a:p>
        </p:txBody>
      </p:sp>
      <p:sp>
        <p:nvSpPr>
          <p:cNvPr id="2048038164" name=""/>
          <p:cNvSpPr txBox="1"/>
          <p:nvPr/>
        </p:nvSpPr>
        <p:spPr bwMode="auto">
          <a:xfrm flipH="0" flipV="0">
            <a:off x="764732" y="4019116"/>
            <a:ext cx="1113434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LazyLinear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634146344" name=""/>
          <p:cNvSpPr txBox="1"/>
          <p:nvPr/>
        </p:nvSpPr>
        <p:spPr bwMode="auto">
          <a:xfrm flipH="0" flipV="0">
            <a:off x="764732" y="4601793"/>
            <a:ext cx="7973753"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“A torch.nn.Linear module where in_features is inferred.”</a:t>
            </a:r>
            <a:endParaRPr sz="2200"/>
          </a:p>
        </p:txBody>
      </p:sp>
      <p:sp>
        <p:nvSpPr>
          <p:cNvPr id="1054026946" name=""/>
          <p:cNvSpPr/>
          <p:nvPr/>
        </p:nvSpPr>
        <p:spPr bwMode="auto">
          <a:xfrm>
            <a:off x="764732" y="1461907"/>
            <a:ext cx="1271657"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4" tooltip="https://pytorch.org/docs/stable/generated/torch.nn.Linear.html#torch.nn.Linear"/>
              </a:rPr>
              <a:t>Linear</a:t>
            </a:r>
            <a:endParaRPr/>
          </a:p>
        </p:txBody>
      </p:sp>
      <p:sp>
        <p:nvSpPr>
          <p:cNvPr id="237806357" name=""/>
          <p:cNvSpPr txBox="1"/>
          <p:nvPr/>
        </p:nvSpPr>
        <p:spPr bwMode="auto">
          <a:xfrm flipH="0" flipV="0">
            <a:off x="764732" y="1973586"/>
            <a:ext cx="1113614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Linear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out_features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bias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907031053" name=""/>
          <p:cNvSpPr txBox="1"/>
          <p:nvPr/>
        </p:nvSpPr>
        <p:spPr bwMode="auto">
          <a:xfrm flipH="0" flipV="0">
            <a:off x="764732" y="2555817"/>
            <a:ext cx="8098381"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lang="en-GB" sz="2200" b="0" i="0" u="none" strike="noStrike" cap="none">
                <a:solidFill/>
                <a:latin typeface="Arial"/>
                <a:ea typeface="Arial"/>
                <a:cs typeface="Arial"/>
              </a:rPr>
              <a:t>“Applies an affine linear transformation to the incoming data”</a:t>
            </a:r>
            <a:endParaRPr sz="2200" b="0" i="0" u="none" strike="noStrike" cap="none">
              <a:solidFill/>
              <a:latin typeface="Arial"/>
              <a:cs typeface="Arial"/>
            </a:endParaRPr>
          </a:p>
        </p:txBody>
      </p:sp>
      <p:sp>
        <p:nvSpPr>
          <p:cNvPr id="220435211" name=""/>
          <p:cNvSpPr txBox="1"/>
          <p:nvPr/>
        </p:nvSpPr>
        <p:spPr bwMode="auto">
          <a:xfrm flipH="0" flipV="0">
            <a:off x="4313737" y="1279027"/>
            <a:ext cx="437871"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600">
                <a:solidFill>
                  <a:srgbClr val="FF0000"/>
                </a:solidFill>
              </a:rPr>
              <a:t>?</a:t>
            </a:r>
            <a:endParaRPr/>
          </a:p>
        </p:txBody>
      </p:sp>
      <p:cxnSp>
        <p:nvCxnSpPr>
          <p:cNvPr id="0" name=""/>
          <p:cNvCxnSpPr>
            <a:cxnSpLocks/>
          </p:cNvCxnSpPr>
          <p:nvPr/>
        </p:nvCxnSpPr>
        <p:spPr bwMode="auto">
          <a:xfrm flipH="1" flipV="0">
            <a:off x="3995113" y="1656051"/>
            <a:ext cx="422130" cy="335539"/>
          </a:xfrm>
          <a:prstGeom prst="line">
            <a:avLst/>
          </a:prstGeom>
          <a:ln w="28575"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413735229" name=""/>
          <p:cNvSpPr txBox="1"/>
          <p:nvPr/>
        </p:nvSpPr>
        <p:spPr bwMode="auto">
          <a:xfrm flipH="0" flipV="0">
            <a:off x="764732" y="5433579"/>
            <a:ext cx="10958702"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However for many research operations, like manipulating weights before the first use of the network, the lazy layer class has limits.</a:t>
            </a:r>
            <a:endParaRPr sz="2200"/>
          </a:p>
        </p:txBody>
      </p:sp>
      <p:sp>
        <p:nvSpPr>
          <p:cNvPr id="2114561159" name=""/>
          <p:cNvSpPr txBox="1"/>
          <p:nvPr/>
        </p:nvSpPr>
        <p:spPr bwMode="auto">
          <a:xfrm flipH="0" flipV="0">
            <a:off x="8378690" y="1461907"/>
            <a:ext cx="352218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(same for the flatten layer!)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9380319" name="Titel 1"/>
          <p:cNvSpPr>
            <a:spLocks noGrp="1"/>
          </p:cNvSpPr>
          <p:nvPr>
            <p:ph type="title"/>
          </p:nvPr>
        </p:nvSpPr>
        <p:spPr bwMode="auto">
          <a:xfrm flipH="0" flipV="0">
            <a:off x="838198" y="184005"/>
            <a:ext cx="10515600" cy="933017"/>
          </a:xfrm>
        </p:spPr>
        <p:txBody>
          <a:bodyPr/>
          <a:lstStyle/>
          <a:p>
            <a:pPr>
              <a:defRPr/>
            </a:pPr>
            <a:r>
              <a:rPr lang="en-GB" sz="4400" b="0" i="0" u="none" strike="noStrike" cap="none" spc="0">
                <a:solidFill>
                  <a:schemeClr val="tx1"/>
                </a:solidFill>
                <a:latin typeface="Arial"/>
                <a:ea typeface="Arial"/>
                <a:cs typeface="Arial"/>
              </a:rPr>
              <a:t>Intelligent approach</a:t>
            </a:r>
            <a:endParaRPr/>
          </a:p>
        </p:txBody>
      </p:sp>
      <p:sp>
        <p:nvSpPr>
          <p:cNvPr id="449165494" name=""/>
          <p:cNvSpPr txBox="1"/>
          <p:nvPr/>
        </p:nvSpPr>
        <p:spPr bwMode="auto">
          <a:xfrm flipH="0" flipV="0">
            <a:off x="524508" y="1110246"/>
            <a:ext cx="11143340" cy="457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a:p>
          <a:p>
            <a:pPr>
              <a:defRPr/>
            </a:pPr>
            <a:r>
              <a:rPr sz="1800" b="0" i="0" u="none">
                <a:solidFill>
                  <a:srgbClr val="F8F8F2"/>
                </a:solidFill>
                <a:latin typeface="Consolas"/>
                <a:ea typeface="Consolas"/>
                <a:cs typeface="Consolas"/>
              </a:rPr>
              <a:t>network </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torch</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Sequential</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 network</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append</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torch</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nn</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Conv2d</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in_channels</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input_number_of_channel</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out_channels</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number_of_output_channels_conv1</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kernel_size</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kernel_size_conv1</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stride</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stride_conv1</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padding</a:t>
            </a:r>
            <a:r>
              <a:rPr sz="1800" b="0" i="0" u="none">
                <a:solidFill>
                  <a:srgbClr val="F8F8F2"/>
                </a:solidFill>
                <a:latin typeface="Consolas"/>
                <a:ea typeface="Consolas"/>
                <a:cs typeface="Consolas"/>
              </a:rPr>
              <a:t>=</a:t>
            </a:r>
            <a:r>
              <a:rPr sz="1800" b="0" i="0" u="none">
                <a:solidFill>
                  <a:srgbClr val="F8F8F2"/>
                </a:solidFill>
                <a:latin typeface="Consolas"/>
                <a:ea typeface="Consolas"/>
                <a:cs typeface="Consolas"/>
              </a:rPr>
              <a:t>padding_conv1</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     </a:t>
            </a: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1800" b="0" i="0" u="none">
                <a:solidFill>
                  <a:srgbClr val="F8F8F2"/>
                </a:solidFill>
                <a:latin typeface="Consolas"/>
                <a:ea typeface="Consolas"/>
                <a:cs typeface="Consolas"/>
              </a:rPr>
              <a:t>)</a:t>
            </a:r>
            <a:endParaRPr sz="18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"Pre Conv2d: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fake_input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"Post Conv2d: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810476026" name=""/>
          <p:cNvSpPr txBox="1"/>
          <p:nvPr/>
        </p:nvSpPr>
        <p:spPr bwMode="auto">
          <a:xfrm flipH="0" flipV="0">
            <a:off x="524508" y="5863234"/>
            <a:ext cx="1113794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Pre Conv2d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Post Conv2d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883264878" name=""/>
          <p:cNvSpPr txBox="1"/>
          <p:nvPr/>
        </p:nvSpPr>
        <p:spPr bwMode="auto">
          <a:xfrm flipH="0" flipV="0">
            <a:off x="6766022" y="1720994"/>
            <a:ext cx="4813377" cy="10061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a:solidFill>
                  <a:schemeClr val="accent4"/>
                </a:solidFill>
              </a:rPr>
              <a:t>We create a fake input based on the dimensions for the real input with one pattern in the batch dimension</a:t>
            </a:r>
            <a:endParaRPr sz="2000">
              <a:solidFill>
                <a:schemeClr val="accent4"/>
              </a:solidFill>
            </a:endParaRPr>
          </a:p>
        </p:txBody>
      </p:sp>
      <p:sp>
        <p:nvSpPr>
          <p:cNvPr id="1171588550" name=""/>
          <p:cNvSpPr txBox="1"/>
          <p:nvPr/>
        </p:nvSpPr>
        <p:spPr bwMode="auto">
          <a:xfrm flipH="0" flipV="0">
            <a:off x="6686249" y="4249772"/>
            <a:ext cx="4840736" cy="7013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a:solidFill>
                  <a:schemeClr val="accent4"/>
                </a:solidFill>
              </a:rPr>
              <a:t>We feed that data through the last</a:t>
            </a:r>
            <a:endParaRPr sz="2000">
              <a:solidFill>
                <a:schemeClr val="accent4"/>
              </a:solidFill>
            </a:endParaRPr>
          </a:p>
          <a:p>
            <a:pPr>
              <a:defRPr/>
            </a:pPr>
            <a:r>
              <a:rPr sz="2000">
                <a:solidFill>
                  <a:schemeClr val="accent4"/>
                </a:solidFill>
              </a:rPr>
              <a:t>appended layer i.e. network[-1]</a:t>
            </a:r>
            <a:endParaRPr sz="2000">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3764690" name="Titel 1"/>
          <p:cNvSpPr>
            <a:spLocks noGrp="1"/>
          </p:cNvSpPr>
          <p:nvPr>
            <p:ph type="title"/>
          </p:nvPr>
        </p:nvSpPr>
        <p:spPr bwMode="auto">
          <a:xfrm flipH="0" flipV="0">
            <a:off x="838198" y="184005"/>
            <a:ext cx="10515600" cy="933017"/>
          </a:xfrm>
        </p:spPr>
        <p:txBody>
          <a:bodyPr/>
          <a:lstStyle/>
          <a:p>
            <a:pPr>
              <a:defRPr/>
            </a:pPr>
            <a:r>
              <a:rPr lang="en-GB" sz="4400" b="0" i="0" u="none" strike="noStrike" cap="none" spc="0">
                <a:solidFill>
                  <a:schemeClr val="tx1"/>
                </a:solidFill>
                <a:latin typeface="Arial"/>
                <a:ea typeface="Arial"/>
                <a:cs typeface="Arial"/>
              </a:rPr>
              <a:t>Intelligent approach</a:t>
            </a:r>
            <a:endParaRPr/>
          </a:p>
        </p:txBody>
      </p:sp>
      <p:sp>
        <p:nvSpPr>
          <p:cNvPr id="1879995361" name=""/>
          <p:cNvSpPr txBox="1"/>
          <p:nvPr/>
        </p:nvSpPr>
        <p:spPr bwMode="auto">
          <a:xfrm flipH="0" flipV="0">
            <a:off x="524508" y="1110246"/>
            <a:ext cx="11145500"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"Pre Conv2d: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fake_input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"Post Conv2d: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350029781" name=""/>
          <p:cNvSpPr txBox="1"/>
          <p:nvPr/>
        </p:nvSpPr>
        <p:spPr bwMode="auto">
          <a:xfrm flipH="0" flipV="0">
            <a:off x="524508" y="2810905"/>
            <a:ext cx="1113938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Pre 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Post 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2991771" name="Titel 1"/>
          <p:cNvSpPr>
            <a:spLocks noGrp="1"/>
          </p:cNvSpPr>
          <p:nvPr>
            <p:ph type="title"/>
          </p:nvPr>
        </p:nvSpPr>
        <p:spPr bwMode="auto">
          <a:xfrm flipH="0" flipV="0">
            <a:off x="838198" y="184005"/>
            <a:ext cx="10515600" cy="933017"/>
          </a:xfrm>
        </p:spPr>
        <p:txBody>
          <a:bodyPr/>
          <a:lstStyle/>
          <a:p>
            <a:pPr>
              <a:defRPr/>
            </a:pPr>
            <a:r>
              <a:rPr lang="en-GB" sz="4400" b="0" i="0" u="none" strike="noStrike" cap="none" spc="0">
                <a:solidFill>
                  <a:schemeClr val="tx1"/>
                </a:solidFill>
                <a:latin typeface="Arial"/>
                <a:ea typeface="Arial"/>
                <a:cs typeface="Arial"/>
              </a:rPr>
              <a:t>Intelligent approach</a:t>
            </a:r>
            <a:endParaRPr/>
          </a:p>
        </p:txBody>
      </p:sp>
      <p:sp>
        <p:nvSpPr>
          <p:cNvPr id="1287995669" name=""/>
          <p:cNvSpPr txBox="1"/>
          <p:nvPr/>
        </p:nvSpPr>
        <p:spPr bwMode="auto">
          <a:xfrm flipH="0" flipV="0">
            <a:off x="518388" y="5210247"/>
            <a:ext cx="1114082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Pre MaxPool2d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Post MaxPool2d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408949574" name=""/>
          <p:cNvSpPr txBox="1"/>
          <p:nvPr/>
        </p:nvSpPr>
        <p:spPr bwMode="auto">
          <a:xfrm flipH="0" flipV="0">
            <a:off x="518388" y="1062945"/>
            <a:ext cx="11150541" cy="3779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append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MaxPool2d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padding_pool1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"Pre MaxPool2d: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fake_input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"Post MaxPool2d: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2200806" name="Titel 1"/>
          <p:cNvSpPr>
            <a:spLocks noGrp="1"/>
          </p:cNvSpPr>
          <p:nvPr>
            <p:ph type="title"/>
          </p:nvPr>
        </p:nvSpPr>
        <p:spPr bwMode="auto">
          <a:xfrm flipH="0" flipV="0">
            <a:off x="838198" y="184005"/>
            <a:ext cx="10515600" cy="933017"/>
          </a:xfrm>
        </p:spPr>
        <p:txBody>
          <a:bodyPr/>
          <a:lstStyle/>
          <a:p>
            <a:pPr>
              <a:defRPr/>
            </a:pPr>
            <a:r>
              <a:rPr/>
              <a:t>Inspecting the network</a:t>
            </a:r>
            <a:endParaRPr/>
          </a:p>
        </p:txBody>
      </p:sp>
      <p:sp>
        <p:nvSpPr>
          <p:cNvPr id="1851468829" name=""/>
          <p:cNvSpPr txBox="1"/>
          <p:nvPr/>
        </p:nvSpPr>
        <p:spPr bwMode="auto">
          <a:xfrm flipH="0" flipV="0">
            <a:off x="518388" y="1117064"/>
            <a:ext cx="1114226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endParaRPr sz="2200"/>
          </a:p>
        </p:txBody>
      </p:sp>
      <p:sp>
        <p:nvSpPr>
          <p:cNvPr id="913830518" name=""/>
          <p:cNvSpPr txBox="1"/>
          <p:nvPr/>
        </p:nvSpPr>
        <p:spPr bwMode="auto">
          <a:xfrm flipH="0" flipV="0">
            <a:off x="518388" y="1701552"/>
            <a:ext cx="11552766" cy="4054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'training'</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'_parameters'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'_buffers'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'_non_persistent_buffers_set'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set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'_backward_pre_hooks'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'_backward_hooks'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'_is_full_backward_hook'</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None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'_forward_hooks'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'_forward_hooks_with_kwargs'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'_forward_hooks_always_called'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'_forward_pre_hooks'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'_forward_pre_hooks_with_kwargs'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'_state_dict_hooks'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'_state_dict_pre_hooks'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'_load_state_dict_pre_hooks'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'_load_state_dict_post_hooks'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OrderedDict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'_modules'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Conv2d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3</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32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5</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5</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ReLU</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MaxPool2d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kernel_size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stride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padding</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dilation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ceil_mode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br>
              <a:rPr sz="2000" b="0" i="0" u="none">
                <a:solidFill>
                  <a:srgbClr val="F8F8F2"/>
                </a:solidFill>
                <a:latin typeface="Consolas"/>
                <a:ea typeface="Consolas"/>
                <a:cs typeface="Consolas"/>
              </a:rPr>
            </a:br>
            <a:endParaRPr sz="2000"/>
          </a:p>
        </p:txBody>
      </p:sp>
      <p:sp>
        <p:nvSpPr>
          <p:cNvPr id="590518556" name=""/>
          <p:cNvSpPr txBox="1"/>
          <p:nvPr/>
        </p:nvSpPr>
        <p:spPr bwMode="auto">
          <a:xfrm flipH="0" flipV="0">
            <a:off x="517308" y="6316399"/>
            <a:ext cx="1114334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"_modules"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777190842" name=""/>
          <p:cNvSpPr txBox="1"/>
          <p:nvPr/>
        </p:nvSpPr>
        <p:spPr bwMode="auto">
          <a:xfrm flipH="0" flipV="0">
            <a:off x="517308" y="5866534"/>
            <a:ext cx="641084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Or use this for the architecture part of the network:</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2935720" name="Titel 1"/>
          <p:cNvSpPr>
            <a:spLocks noGrp="1"/>
          </p:cNvSpPr>
          <p:nvPr>
            <p:ph type="title"/>
          </p:nvPr>
        </p:nvSpPr>
        <p:spPr bwMode="auto"/>
        <p:txBody>
          <a:bodyPr/>
          <a:lstStyle/>
          <a:p>
            <a:pPr>
              <a:defRPr/>
            </a:pPr>
            <a:r>
              <a:rPr lang="en-GB" sz="4400" b="0" i="0" u="sng" strike="noStrike" cap="none" spc="0">
                <a:solidFill>
                  <a:schemeClr val="tx1"/>
                </a:solidFill>
                <a:latin typeface="Arial"/>
                <a:ea typeface="Arial"/>
                <a:cs typeface="Arial"/>
                <a:hlinkClick r:id="rId3" tooltip="https://pytorch.org/tutorials/beginner/saving_loading_models.html"/>
              </a:rPr>
              <a:t>Save / Load</a:t>
            </a:r>
            <a:r>
              <a:rPr lang="en-GB" sz="4400" b="0" i="0" u="none" strike="noStrike" cap="none" spc="0">
                <a:solidFill>
                  <a:schemeClr val="tx1"/>
                </a:solidFill>
                <a:latin typeface="Arial"/>
                <a:ea typeface="Arial"/>
                <a:cs typeface="Arial"/>
              </a:rPr>
              <a:t> the </a:t>
            </a:r>
            <a:r>
              <a:rPr lang="en-GB" sz="4400" b="1" i="0" u="none" strike="noStrike" cap="none" spc="0">
                <a:solidFill>
                  <a:schemeClr val="tx1"/>
                </a:solidFill>
                <a:latin typeface="Arial"/>
                <a:ea typeface="Arial"/>
                <a:cs typeface="Arial"/>
              </a:rPr>
              <a:t>whole </a:t>
            </a:r>
            <a:r>
              <a:rPr lang="en-GB" sz="4400" b="0" i="0" u="none" strike="noStrike" cap="none" spc="0">
                <a:solidFill>
                  <a:schemeClr val="tx1"/>
                </a:solidFill>
                <a:latin typeface="Arial"/>
                <a:ea typeface="Arial"/>
                <a:cs typeface="Arial"/>
              </a:rPr>
              <a:t>network</a:t>
            </a:r>
            <a:endParaRPr/>
          </a:p>
        </p:txBody>
      </p:sp>
      <p:sp>
        <p:nvSpPr>
          <p:cNvPr id="1172219689" name="Inhaltsplatzhalter 2"/>
          <p:cNvSpPr>
            <a:spLocks noGrp="1"/>
          </p:cNvSpPr>
          <p:nvPr>
            <p:ph idx="1"/>
          </p:nvPr>
        </p:nvSpPr>
        <p:spPr bwMode="auto">
          <a:xfrm flipH="0" flipV="0">
            <a:off x="838198" y="1533380"/>
            <a:ext cx="10515600" cy="869517"/>
          </a:xfrm>
        </p:spPr>
        <p:txBody>
          <a:bodyPr/>
          <a:lstStyle/>
          <a:p>
            <a:pPr marL="0" indent="0">
              <a:buFont typeface="Arial"/>
              <a:buNone/>
              <a:defRPr/>
            </a:pPr>
            <a:r>
              <a:rPr/>
              <a:t>“</a:t>
            </a:r>
            <a:r>
              <a:rPr/>
              <a:t>whole” means with the structure of the network. </a:t>
            </a:r>
            <a:endParaRPr/>
          </a:p>
        </p:txBody>
      </p:sp>
      <p:sp>
        <p:nvSpPr>
          <p:cNvPr id="10899117" name=""/>
          <p:cNvSpPr txBox="1"/>
          <p:nvPr/>
        </p:nvSpPr>
        <p:spPr bwMode="auto">
          <a:xfrm flipH="0" flipV="0">
            <a:off x="838198" y="2430631"/>
            <a:ext cx="1114514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save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"torch_network.pt"</a:t>
            </a:r>
            <a:r>
              <a:rPr sz="2200" b="0" i="0" u="none">
                <a:solidFill>
                  <a:srgbClr val="F8F8F2"/>
                </a:solidFill>
                <a:latin typeface="Consolas"/>
                <a:ea typeface="Consolas"/>
                <a:cs typeface="Consolas"/>
              </a:rPr>
              <a:t>)</a:t>
            </a:r>
            <a:endParaRPr sz="2200"/>
          </a:p>
        </p:txBody>
      </p:sp>
      <p:sp>
        <p:nvSpPr>
          <p:cNvPr id="955951150" name=""/>
          <p:cNvSpPr txBox="1"/>
          <p:nvPr/>
        </p:nvSpPr>
        <p:spPr bwMode="auto">
          <a:xfrm flipH="0" flipV="0">
            <a:off x="838198" y="3757961"/>
            <a:ext cx="11146580"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"torch_network.pt"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weights_only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eval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07655826" name="Titel 1"/>
          <p:cNvSpPr>
            <a:spLocks noGrp="1"/>
          </p:cNvSpPr>
          <p:nvPr>
            <p:ph type="title"/>
          </p:nvPr>
        </p:nvSpPr>
        <p:spPr bwMode="auto"/>
        <p:txBody>
          <a:bodyPr/>
          <a:lstStyle/>
          <a:p>
            <a:pPr>
              <a:defRPr/>
            </a:pPr>
            <a:r>
              <a:rPr lang="en-GB" sz="4400" b="0" i="0" u="sng" strike="noStrike" cap="none" spc="0">
                <a:solidFill>
                  <a:schemeClr val="tx1"/>
                </a:solidFill>
                <a:latin typeface="Arial"/>
                <a:ea typeface="Arial"/>
                <a:cs typeface="Arial"/>
                <a:hlinkClick r:id="rId3" tooltip="https://pytorch.org/tutorials/beginner/saving_loading_models.html"/>
              </a:rPr>
              <a:t>Save / Load</a:t>
            </a:r>
            <a:r>
              <a:rPr lang="en-GB" sz="4400" b="0" i="0" u="none" strike="noStrike" cap="none" spc="0">
                <a:solidFill>
                  <a:schemeClr val="tx1"/>
                </a:solidFill>
                <a:latin typeface="Arial"/>
                <a:ea typeface="Arial"/>
                <a:cs typeface="Arial"/>
              </a:rPr>
              <a:t> the </a:t>
            </a:r>
            <a:r>
              <a:rPr lang="en-GB" sz="4400" b="1" i="0" u="none" strike="noStrike" cap="none" spc="0">
                <a:solidFill>
                  <a:schemeClr val="tx1"/>
                </a:solidFill>
                <a:latin typeface="Arial"/>
                <a:ea typeface="Arial"/>
                <a:cs typeface="Arial"/>
              </a:rPr>
              <a:t>weights</a:t>
            </a:r>
            <a:r>
              <a:rPr lang="en-GB" sz="4400" b="0" i="0" u="none" strike="noStrike" cap="none" spc="0">
                <a:solidFill>
                  <a:schemeClr val="tx1"/>
                </a:solidFill>
                <a:latin typeface="Arial"/>
                <a:ea typeface="Arial"/>
                <a:cs typeface="Arial"/>
              </a:rPr>
              <a:t> of the network</a:t>
            </a:r>
            <a:endParaRPr/>
          </a:p>
        </p:txBody>
      </p:sp>
      <p:sp>
        <p:nvSpPr>
          <p:cNvPr id="652200214" name=""/>
          <p:cNvSpPr txBox="1"/>
          <p:nvPr/>
        </p:nvSpPr>
        <p:spPr bwMode="auto">
          <a:xfrm flipH="0" flipV="0">
            <a:off x="838198" y="2430631"/>
            <a:ext cx="1114622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save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"torch_network_dict.pt"</a:t>
            </a:r>
            <a:r>
              <a:rPr sz="2200" b="0" i="0" u="none">
                <a:solidFill>
                  <a:srgbClr val="F8F8F2"/>
                </a:solidFill>
                <a:latin typeface="Consolas"/>
                <a:ea typeface="Consolas"/>
                <a:cs typeface="Consolas"/>
              </a:rPr>
              <a:t>)</a:t>
            </a:r>
            <a:endParaRPr sz="2200"/>
          </a:p>
        </p:txBody>
      </p:sp>
      <p:sp>
        <p:nvSpPr>
          <p:cNvPr id="474957484" name=""/>
          <p:cNvSpPr txBox="1"/>
          <p:nvPr/>
        </p:nvSpPr>
        <p:spPr bwMode="auto">
          <a:xfrm flipH="0" flipV="0">
            <a:off x="838198" y="4461512"/>
            <a:ext cx="11148380"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load_state_dict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"torch_network_dict.pt"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weights_only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eval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443442737" name=""/>
          <p:cNvSpPr txBox="1"/>
          <p:nvPr/>
        </p:nvSpPr>
        <p:spPr bwMode="auto">
          <a:xfrm flipH="0" flipV="0">
            <a:off x="838198" y="3528579"/>
            <a:ext cx="5903193"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marL="283879" indent="-283879">
              <a:buAutoNum type="arabicPeriod"/>
              <a:defRPr/>
            </a:pPr>
            <a:r>
              <a:rPr sz="2200"/>
              <a:t>Re-create the network</a:t>
            </a:r>
            <a:endParaRPr sz="2200"/>
          </a:p>
          <a:p>
            <a:pPr marL="283879" indent="-283879">
              <a:buAutoNum type="arabicPeriod"/>
              <a:defRPr/>
            </a:pPr>
            <a:r>
              <a:rPr sz="2200"/>
              <a:t>Replace the weights with the stored weights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5670947" name="Titel 1"/>
          <p:cNvSpPr>
            <a:spLocks noGrp="1"/>
          </p:cNvSpPr>
          <p:nvPr>
            <p:ph type="title"/>
          </p:nvPr>
        </p:nvSpPr>
        <p:spPr bwMode="auto">
          <a:xfrm flipH="0" flipV="0">
            <a:off x="522709" y="216477"/>
            <a:ext cx="10515600" cy="846426"/>
          </a:xfrm>
        </p:spPr>
        <p:txBody>
          <a:bodyPr/>
          <a:lstStyle/>
          <a:p>
            <a:pPr>
              <a:defRPr/>
            </a:pPr>
            <a:r>
              <a:rPr lang="en-GB" sz="4400" b="0" i="0" u="none" strike="noStrike" cap="none" spc="0">
                <a:solidFill>
                  <a:schemeClr val="tx1"/>
                </a:solidFill>
                <a:latin typeface="Arial"/>
                <a:ea typeface="Arial"/>
                <a:cs typeface="Arial"/>
              </a:rPr>
              <a:t>A closer look into our layers</a:t>
            </a:r>
            <a:endParaRPr/>
          </a:p>
        </p:txBody>
      </p:sp>
      <p:sp>
        <p:nvSpPr>
          <p:cNvPr id="470161148" name=""/>
          <p:cNvSpPr txBox="1"/>
          <p:nvPr/>
        </p:nvSpPr>
        <p:spPr bwMode="auto">
          <a:xfrm flipH="0" flipV="0">
            <a:off x="522709" y="1441738"/>
            <a:ext cx="11149459"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layer_id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layer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enumerate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f"Layer ID: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layer_id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or:</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print(network[layer_id])</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746691838" name=""/>
          <p:cNvSpPr txBox="1"/>
          <p:nvPr/>
        </p:nvSpPr>
        <p:spPr bwMode="auto">
          <a:xfrm flipH="0" flipV="0">
            <a:off x="521269" y="3725218"/>
            <a:ext cx="11155579"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Layer 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endParaRPr sz="2200" b="0" i="0" u="none">
              <a:solidFill>
                <a:srgbClr val="AE81FF"/>
              </a:solidFill>
              <a:latin typeface="Consolas"/>
              <a:ea typeface="Consolas"/>
              <a:cs typeface="Consolas"/>
            </a:endParaRPr>
          </a:p>
          <a:p>
            <a:pPr>
              <a:defRPr/>
            </a:pPr>
            <a:r>
              <a:rPr sz="2200" b="0" i="0" u="none">
                <a:solidFill>
                  <a:srgbClr val="F8F8F2"/>
                </a:solidFill>
                <a:latin typeface="Consolas"/>
                <a:ea typeface="Consolas"/>
                <a:cs typeface="Consolas"/>
              </a:rPr>
              <a:t>Conv2d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Layer 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Layer 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MaxPool2d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dilation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ceil_mode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9625612" name="Titel 1"/>
          <p:cNvSpPr>
            <a:spLocks noGrp="1"/>
          </p:cNvSpPr>
          <p:nvPr>
            <p:ph type="title"/>
          </p:nvPr>
        </p:nvSpPr>
        <p:spPr bwMode="auto">
          <a:xfrm flipH="0" flipV="0">
            <a:off x="522709" y="216477"/>
            <a:ext cx="10515600" cy="846426"/>
          </a:xfrm>
        </p:spPr>
        <p:txBody>
          <a:bodyPr/>
          <a:lstStyle/>
          <a:p>
            <a:pPr>
              <a:defRPr/>
            </a:pPr>
            <a:r>
              <a:rPr/>
              <a:t>Extracting the activities of the network</a:t>
            </a:r>
            <a:endParaRPr/>
          </a:p>
        </p:txBody>
      </p:sp>
      <p:sp>
        <p:nvSpPr>
          <p:cNvPr id="1850286453" name=""/>
          <p:cNvSpPr txBox="1"/>
          <p:nvPr/>
        </p:nvSpPr>
        <p:spPr bwMode="auto">
          <a:xfrm flipH="0" flipV="0">
            <a:off x="522709" y="1441738"/>
            <a:ext cx="11157379"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activity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list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activity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append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endParaRPr sz="2200"/>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layer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activity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append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activity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data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enumerate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activity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	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f"ID: </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462950587" name=""/>
          <p:cNvSpPr txBox="1"/>
          <p:nvPr/>
        </p:nvSpPr>
        <p:spPr bwMode="auto">
          <a:xfrm flipH="0" flipV="0">
            <a:off x="517669" y="4482889"/>
            <a:ext cx="11158819"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426582191" name=""/>
          <p:cNvSpPr txBox="1"/>
          <p:nvPr/>
        </p:nvSpPr>
        <p:spPr bwMode="auto">
          <a:xfrm flipH="0" flipV="0">
            <a:off x="4605413" y="1764289"/>
            <a:ext cx="361604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The initial input goes here...</a:t>
            </a:r>
            <a:endParaRPr sz="2200">
              <a:solidFill>
                <a:schemeClr val="accent4"/>
              </a:solidFill>
            </a:endParaRPr>
          </a:p>
        </p:txBody>
      </p:sp>
      <p:sp>
        <p:nvSpPr>
          <p:cNvPr id="1075980100" name=""/>
          <p:cNvSpPr txBox="1"/>
          <p:nvPr/>
        </p:nvSpPr>
        <p:spPr bwMode="auto">
          <a:xfrm flipH="0" flipV="0">
            <a:off x="6101399" y="2539602"/>
            <a:ext cx="3678258"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Let the network does it thing</a:t>
            </a:r>
            <a:endParaRPr sz="2200">
              <a:solidFill>
                <a:schemeClr val="accent4"/>
              </a:solidFill>
            </a:endParaRPr>
          </a:p>
          <a:p>
            <a:pPr>
              <a:defRPr/>
            </a:pPr>
            <a:r>
              <a:rPr sz="2200">
                <a:solidFill>
                  <a:schemeClr val="accent4"/>
                </a:solidFill>
              </a:rPr>
              <a:t>Step by step...</a:t>
            </a:r>
            <a:endParaRPr sz="2200">
              <a:solidFill>
                <a:schemeClr val="accent4"/>
              </a:solidFill>
            </a:endParaRPr>
          </a:p>
        </p:txBody>
      </p:sp>
      <p:sp>
        <p:nvSpPr>
          <p:cNvPr id="760927794" name=""/>
          <p:cNvSpPr txBox="1"/>
          <p:nvPr/>
        </p:nvSpPr>
        <p:spPr bwMode="auto">
          <a:xfrm flipH="0" flipV="0">
            <a:off x="6251078" y="3621988"/>
            <a:ext cx="521522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Do something with the collected activities</a:t>
            </a:r>
            <a:endParaRPr sz="2200">
              <a:solidFill>
                <a:schemeClr val="accent4"/>
              </a:solidFill>
            </a:endParaRPr>
          </a:p>
        </p:txBody>
      </p:sp>
      <p:sp>
        <p:nvSpPr>
          <p:cNvPr id="1393907217" name=""/>
          <p:cNvSpPr txBox="1"/>
          <p:nvPr/>
        </p:nvSpPr>
        <p:spPr bwMode="auto">
          <a:xfrm flipH="0" flipV="0">
            <a:off x="5607426" y="4428770"/>
            <a:ext cx="150378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initial input</a:t>
            </a:r>
            <a:endParaRPr sz="2200">
              <a:solidFill>
                <a:schemeClr val="accent4"/>
              </a:solidFill>
            </a:endParaRPr>
          </a:p>
        </p:txBody>
      </p:sp>
      <p:sp>
        <p:nvSpPr>
          <p:cNvPr id="2027295949" name=""/>
          <p:cNvSpPr txBox="1"/>
          <p:nvPr/>
        </p:nvSpPr>
        <p:spPr bwMode="auto">
          <a:xfrm flipH="0" flipV="0">
            <a:off x="5607426" y="4772269"/>
            <a:ext cx="1146626"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Conv2d</a:t>
            </a:r>
            <a:endParaRPr sz="2200">
              <a:solidFill>
                <a:schemeClr val="accent4"/>
              </a:solidFill>
            </a:endParaRPr>
          </a:p>
        </p:txBody>
      </p:sp>
      <p:sp>
        <p:nvSpPr>
          <p:cNvPr id="2109385331" name=""/>
          <p:cNvSpPr txBox="1"/>
          <p:nvPr/>
        </p:nvSpPr>
        <p:spPr bwMode="auto">
          <a:xfrm flipH="0" flipV="0">
            <a:off x="5607426" y="5125451"/>
            <a:ext cx="85153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ReLu</a:t>
            </a:r>
            <a:endParaRPr sz="2200">
              <a:solidFill>
                <a:schemeClr val="accent4"/>
              </a:solidFill>
            </a:endParaRPr>
          </a:p>
        </p:txBody>
      </p:sp>
      <p:sp>
        <p:nvSpPr>
          <p:cNvPr id="259087251" name=""/>
          <p:cNvSpPr txBox="1"/>
          <p:nvPr/>
        </p:nvSpPr>
        <p:spPr bwMode="auto">
          <a:xfrm flipH="0" flipV="0">
            <a:off x="5607426" y="5488729"/>
            <a:ext cx="1581412"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MaxPool2d</a:t>
            </a:r>
            <a:endParaRPr sz="2200">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9555618"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GB" sz="4400" b="0" i="0" u="none" strike="noStrike" cap="none" spc="0">
                <a:solidFill>
                  <a:schemeClr val="tx1"/>
                </a:solidFill>
                <a:latin typeface="Arial"/>
                <a:ea typeface="Arial"/>
                <a:cs typeface="Arial"/>
              </a:rPr>
              <a:t>Accessing the parameters / weights of a layer</a:t>
            </a:r>
            <a:endParaRPr/>
          </a:p>
        </p:txBody>
      </p:sp>
      <p:sp>
        <p:nvSpPr>
          <p:cNvPr id="406736206" name=""/>
          <p:cNvSpPr txBox="1"/>
          <p:nvPr/>
        </p:nvSpPr>
        <p:spPr bwMode="auto">
          <a:xfrm flipH="0" flipV="0">
            <a:off x="522709" y="1495858"/>
            <a:ext cx="1115917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endParaRPr sz="2200"/>
          </a:p>
        </p:txBody>
      </p:sp>
      <p:sp>
        <p:nvSpPr>
          <p:cNvPr id="13797829" name=""/>
          <p:cNvSpPr txBox="1"/>
          <p:nvPr/>
        </p:nvSpPr>
        <p:spPr bwMode="auto">
          <a:xfrm flipH="0" flipV="0">
            <a:off x="516228" y="2088290"/>
            <a:ext cx="11169619" cy="423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1700" b="0" i="0" u="none">
                <a:solidFill>
                  <a:srgbClr val="F8F8F2"/>
                </a:solidFill>
                <a:latin typeface="Consolas"/>
                <a:ea typeface="Consolas"/>
                <a:cs typeface="Consolas"/>
              </a:rPr>
              <a:t>{</a:t>
            </a:r>
            <a:r>
              <a:rPr sz="1700" b="0" i="0" u="none">
                <a:solidFill>
                  <a:srgbClr val="A6E22E"/>
                </a:solidFill>
                <a:latin typeface="Consolas"/>
                <a:ea typeface="Consolas"/>
                <a:cs typeface="Consolas"/>
              </a:rPr>
              <a:t>'training'</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True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'_parameters'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6E22E"/>
                </a:solidFill>
                <a:latin typeface="Consolas"/>
                <a:ea typeface="Consolas"/>
                <a:cs typeface="Consolas"/>
              </a:rPr>
              <a:t>'weight'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Parameter containing</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tensor</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0.0449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0.1092</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0.1087</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0.0159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0.0759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0.0762</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0.0426</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0.0279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0.0939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0.0803</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requires_grad</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True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endParaRPr sz="1700" b="0" i="0" u="none">
              <a:solidFill>
                <a:srgbClr val="F8F8F2"/>
              </a:solidFill>
              <a:latin typeface="Consolas"/>
              <a:ea typeface="Consolas"/>
              <a:cs typeface="Consolas"/>
            </a:endParaRPr>
          </a:p>
          <a:p>
            <a:pPr>
              <a:defRPr/>
            </a:pPr>
            <a:r>
              <a:rPr sz="1700" b="0" i="0" u="none">
                <a:solidFill>
                  <a:srgbClr val="A6E22E"/>
                </a:solidFill>
                <a:latin typeface="Consolas"/>
                <a:ea typeface="Consolas"/>
                <a:cs typeface="Consolas"/>
              </a:rPr>
              <a:t>'bias'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Parameter containing</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tensor</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0.0202</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0.0314</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0.0025</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0.1135</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0.0834</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0.0860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0.0159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0.0703</a:t>
            </a:r>
            <a:r>
              <a:rPr sz="1700" b="0" i="0" u="none">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lang="en-GB" sz="1700" b="0" i="0" u="none" strike="noStrike" cap="none" spc="0">
                <a:solidFill>
                  <a:srgbClr val="F8F8F2"/>
                </a:solidFill>
                <a:latin typeface="Consolas"/>
                <a:ea typeface="Consolas"/>
                <a:cs typeface="Consolas"/>
              </a:rPr>
              <a:t>         </a:t>
            </a:r>
            <a:r>
              <a:rPr lang="en-GB" sz="1700" b="0" i="0" u="none" strike="noStrike" cap="none" spc="0">
                <a:solidFill>
                  <a:srgbClr val="F8F8F2"/>
                </a:solidFill>
                <a:latin typeface="Consolas"/>
                <a:ea typeface="Consolas"/>
                <a:cs typeface="Consolas"/>
              </a:rPr>
              <a:t>.</a:t>
            </a:r>
            <a:r>
              <a:rPr lang="en-GB" sz="1700" b="0" i="0" u="none" strike="noStrike" cap="none" spc="0">
                <a:solidFill>
                  <a:srgbClr val="F8F8F2"/>
                </a:solidFill>
                <a:latin typeface="Consolas"/>
                <a:ea typeface="Consolas"/>
                <a:cs typeface="Consolas"/>
              </a:rPr>
              <a:t>.</a:t>
            </a:r>
            <a:r>
              <a:rPr lang="en-GB" sz="1700" b="0" i="0" u="none" strike="noStrike" cap="none" spc="0">
                <a:solidFill>
                  <a:srgbClr val="F8F8F2"/>
                </a:solidFill>
                <a:latin typeface="Consolas"/>
                <a:ea typeface="Consolas"/>
                <a:cs typeface="Consolas"/>
              </a:rPr>
              <a:t>.</a:t>
            </a:r>
            <a:r>
              <a:rPr lang="en-GB" sz="1700" b="0" i="0" u="none" strike="noStrike" cap="none" spc="0">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0.0009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0.0744</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0.0898</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0.0013</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0.0176</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0.0628</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0.0760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0.0749</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        requires_grad</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True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endParaRPr sz="1700" b="0" i="0" u="none">
              <a:solidFill>
                <a:srgbClr val="F8F8F2"/>
              </a:solidFill>
              <a:latin typeface="Consolas"/>
              <a:ea typeface="Consolas"/>
              <a:cs typeface="Consolas"/>
            </a:endParaRPr>
          </a:p>
          <a:p>
            <a:pPr>
              <a:defRPr/>
            </a:pP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'_buffers'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'_non_persistent_buffers_set'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set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'_backward_pre_hooks'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'_backward_hooks'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'_is_full_backward_hook'</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None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'_forward_hooks'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'_forward_hooks_with_kwargs'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'_forward_hooks_always_called'</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'_forward_pre_hooks'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'_forward_pre_hooks_with_kwargs'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'_state_dict_hooks'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'_state_dict_pre_hooks'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'_load_state_dict_pre_hooks'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'_load_state_dict_post_hooks'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OrderedDict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'_modules'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'in_channels'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3</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'out_channels'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32</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'kernel_size'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5</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5</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'stride'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1</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1</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'padding'</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'dilation'</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1</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1</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'transposed'</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False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'output_padding'</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'groups'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1</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'padding_mode'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'zeros'</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6E22E"/>
                </a:solidFill>
                <a:latin typeface="Consolas"/>
                <a:ea typeface="Consolas"/>
                <a:cs typeface="Consolas"/>
              </a:rPr>
              <a:t>'_reversed_padding_repeated_twice'</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F8F8F2"/>
                </a:solidFill>
                <a:latin typeface="Consolas"/>
                <a:ea typeface="Consolas"/>
                <a:cs typeface="Consolas"/>
              </a:rPr>
              <a:t>(</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 </a:t>
            </a:r>
            <a:r>
              <a:rPr sz="1700" b="0" i="0" u="none">
                <a:solidFill>
                  <a:srgbClr val="AE81FF"/>
                </a:solidFill>
                <a:latin typeface="Consolas"/>
                <a:ea typeface="Consolas"/>
                <a:cs typeface="Consolas"/>
              </a:rPr>
              <a:t>0</a:t>
            </a:r>
            <a:r>
              <a:rPr sz="1700" b="0" i="0" u="none">
                <a:solidFill>
                  <a:srgbClr val="F8F8F2"/>
                </a:solidFill>
                <a:latin typeface="Consolas"/>
                <a:ea typeface="Consolas"/>
                <a:cs typeface="Consolas"/>
              </a:rPr>
              <a:t>)</a:t>
            </a:r>
            <a:r>
              <a:rPr sz="1700" b="0" i="0" u="none">
                <a:solidFill>
                  <a:srgbClr val="F8F8F2"/>
                </a:solidFill>
                <a:latin typeface="Consolas"/>
                <a:ea typeface="Consolas"/>
                <a:cs typeface="Consolas"/>
              </a:rPr>
              <a:t>}</a:t>
            </a:r>
            <a:endParaRPr sz="1700"/>
          </a:p>
        </p:txBody>
      </p:sp>
      <p:sp>
        <p:nvSpPr>
          <p:cNvPr id="291277244" name=""/>
          <p:cNvSpPr txBox="1"/>
          <p:nvPr/>
        </p:nvSpPr>
        <p:spPr bwMode="auto">
          <a:xfrm flipH="0" flipV="0">
            <a:off x="517669" y="1062903"/>
            <a:ext cx="398849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Let us look at layer 0 (Conv2d)</a:t>
            </a:r>
            <a:endParaRPr sz="2200"/>
          </a:p>
        </p:txBody>
      </p:sp>
      <p:sp>
        <p:nvSpPr>
          <p:cNvPr id="825969626" name=""/>
          <p:cNvSpPr txBox="1"/>
          <p:nvPr/>
        </p:nvSpPr>
        <p:spPr bwMode="auto">
          <a:xfrm flipH="0" flipV="0">
            <a:off x="522709" y="6387024"/>
            <a:ext cx="212478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What a chaos...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01196043"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GB" sz="4400" b="0" i="0" u="none" strike="noStrike" cap="none" spc="0">
                <a:solidFill>
                  <a:schemeClr val="tx1"/>
                </a:solidFill>
                <a:latin typeface="Arial"/>
                <a:ea typeface="Arial"/>
                <a:cs typeface="Arial"/>
              </a:rPr>
              <a:t>Accessing the parameters / weights of a layer</a:t>
            </a:r>
            <a:endParaRPr/>
          </a:p>
        </p:txBody>
      </p:sp>
      <p:sp>
        <p:nvSpPr>
          <p:cNvPr id="1803775453" name=""/>
          <p:cNvSpPr txBox="1"/>
          <p:nvPr/>
        </p:nvSpPr>
        <p:spPr bwMode="auto">
          <a:xfrm flipH="0" flipV="0">
            <a:off x="522709" y="1117023"/>
            <a:ext cx="1116025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keys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246307716" name=""/>
          <p:cNvSpPr txBox="1"/>
          <p:nvPr/>
        </p:nvSpPr>
        <p:spPr bwMode="auto">
          <a:xfrm flipH="0" flipV="0">
            <a:off x="516228" y="2575364"/>
            <a:ext cx="11170699"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dict_keys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'training'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'_buffers'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'_non_persistent_buffers_set'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'_backward_pre_hooks'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'_backward_hooks'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'_is_full_backward_hook'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'_forward_hooks'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'_forward_hooks_with_kwargs'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'_forward_hooks_always_called'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'_forward_pre_hooks'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'_forward_pre_hooks_with_kwargs'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'_state_dict_hooks'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'_state_dict_pre_hooks'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'_load_state_dict_pre_hooks'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'_load_state_dict_post_hooks'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'_modules'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'out_channels'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'dilation'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'transposed'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'output_padding'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'groups'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'padding_mode'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'_reversed_padding_repeated_twice'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520316641" name=""/>
          <p:cNvSpPr txBox="1"/>
          <p:nvPr/>
        </p:nvSpPr>
        <p:spPr bwMode="auto">
          <a:xfrm flipH="0" flipV="0">
            <a:off x="516228" y="2002414"/>
            <a:ext cx="361591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These are available entries:</a:t>
            </a:r>
            <a:endParaRPr sz="2200"/>
          </a:p>
        </p:txBody>
      </p:sp>
      <p:sp>
        <p:nvSpPr>
          <p:cNvPr id="285574683" name=""/>
          <p:cNvSpPr txBox="1"/>
          <p:nvPr/>
        </p:nvSpPr>
        <p:spPr bwMode="auto">
          <a:xfrm flipH="0" flipV="0">
            <a:off x="516228" y="5670665"/>
            <a:ext cx="7831156"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Our main interest is located in _parameters.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244138"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GB" sz="4400" b="0" i="0" u="none" strike="noStrike" cap="none" spc="0">
                <a:solidFill>
                  <a:schemeClr val="tx1"/>
                </a:solidFill>
                <a:latin typeface="Arial"/>
                <a:ea typeface="Arial"/>
                <a:cs typeface="Arial"/>
              </a:rPr>
              <a:t>Accessing the parameters / weights of a layer</a:t>
            </a:r>
            <a:endParaRPr/>
          </a:p>
        </p:txBody>
      </p:sp>
      <p:sp>
        <p:nvSpPr>
          <p:cNvPr id="459467039" name=""/>
          <p:cNvSpPr txBox="1"/>
          <p:nvPr/>
        </p:nvSpPr>
        <p:spPr bwMode="auto">
          <a:xfrm flipH="0" flipV="0">
            <a:off x="522709" y="1117023"/>
            <a:ext cx="1116133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keys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790470423" name=""/>
          <p:cNvSpPr txBox="1"/>
          <p:nvPr/>
        </p:nvSpPr>
        <p:spPr bwMode="auto">
          <a:xfrm flipH="0" flipV="0">
            <a:off x="516228" y="2575364"/>
            <a:ext cx="1117177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dict_keys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2124417330" name=""/>
          <p:cNvSpPr txBox="1"/>
          <p:nvPr/>
        </p:nvSpPr>
        <p:spPr bwMode="auto">
          <a:xfrm flipH="0" flipV="0">
            <a:off x="462110" y="1948295"/>
            <a:ext cx="4081942"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These are the available entries: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2419252"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Iterating through the layers</a:t>
            </a:r>
            <a:endParaRPr/>
          </a:p>
        </p:txBody>
      </p:sp>
      <p:sp>
        <p:nvSpPr>
          <p:cNvPr id="593794827" name=""/>
          <p:cNvSpPr txBox="1"/>
          <p:nvPr/>
        </p:nvSpPr>
        <p:spPr bwMode="auto">
          <a:xfrm flipH="0" flipV="0">
            <a:off x="522709" y="1117023"/>
            <a:ext cx="1116277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module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named_modules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f"Layer name: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 Type: </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__name__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513300985" name=""/>
          <p:cNvSpPr txBox="1"/>
          <p:nvPr/>
        </p:nvSpPr>
        <p:spPr bwMode="auto">
          <a:xfrm flipH="0" flipV="0">
            <a:off x="516228" y="2153233"/>
            <a:ext cx="11173939"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Layer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Sequential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Layer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Conv2d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Layer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ReLU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Layer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MaxPool2d</a:t>
            </a:r>
            <a:endParaRPr sz="2200"/>
          </a:p>
        </p:txBody>
      </p:sp>
      <p:sp>
        <p:nvSpPr>
          <p:cNvPr id="2000452886" name=""/>
          <p:cNvSpPr txBox="1"/>
          <p:nvPr/>
        </p:nvSpPr>
        <p:spPr bwMode="auto">
          <a:xfrm flipH="0" flipV="0">
            <a:off x="504889" y="4197818"/>
            <a:ext cx="1116421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module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f"Type: </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__name__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2084021544" name=""/>
          <p:cNvSpPr txBox="1"/>
          <p:nvPr/>
        </p:nvSpPr>
        <p:spPr bwMode="auto">
          <a:xfrm flipH="0" flipV="0">
            <a:off x="504889" y="5234029"/>
            <a:ext cx="11174299"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rgbClr val="F8F8F2"/>
                </a:solidFill>
                <a:latin typeface="Consolas"/>
                <a:ea typeface="Consolas"/>
                <a:cs typeface="Consolas"/>
              </a:rPr>
              <a:t>Type: Conv2d</a:t>
            </a:r>
            <a:endParaRPr lang="en-GB" sz="2200" b="0" i="0" u="none" strike="noStrike" cap="none" spc="0">
              <a:solidFill>
                <a:srgbClr val="F8F8F2"/>
              </a:solidFill>
              <a:latin typeface="Consolas"/>
              <a:cs typeface="Consolas"/>
            </a:endParaRPr>
          </a:p>
          <a:p>
            <a:pPr>
              <a:defRPr/>
            </a:pPr>
            <a:r>
              <a:rPr lang="en-GB" sz="2200" b="0" i="0" u="none" strike="noStrike" cap="none" spc="0">
                <a:solidFill>
                  <a:srgbClr val="F8F8F2"/>
                </a:solidFill>
                <a:latin typeface="Consolas"/>
                <a:ea typeface="Consolas"/>
                <a:cs typeface="Consolas"/>
              </a:rPr>
              <a:t>Type: ReLU</a:t>
            </a:r>
            <a:endParaRPr lang="en-GB" sz="2200" b="0" i="0" u="none" strike="noStrike" cap="none" spc="0">
              <a:solidFill>
                <a:srgbClr val="F8F8F2"/>
              </a:solidFill>
              <a:latin typeface="Consolas"/>
              <a:cs typeface="Consolas"/>
            </a:endParaRPr>
          </a:p>
          <a:p>
            <a:pPr>
              <a:defRPr/>
            </a:pPr>
            <a:r>
              <a:rPr lang="en-GB" sz="2200" b="0" i="0" u="none" strike="noStrike" cap="none" spc="0">
                <a:solidFill>
                  <a:srgbClr val="F8F8F2"/>
                </a:solidFill>
                <a:latin typeface="Consolas"/>
                <a:ea typeface="Consolas"/>
                <a:cs typeface="Consolas"/>
              </a:rPr>
              <a:t>Type: MaxPool2d</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0988294"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Iterating through the parameters</a:t>
            </a:r>
            <a:endParaRPr/>
          </a:p>
        </p:txBody>
      </p:sp>
      <p:sp>
        <p:nvSpPr>
          <p:cNvPr id="704555288" name=""/>
          <p:cNvSpPr txBox="1"/>
          <p:nvPr/>
        </p:nvSpPr>
        <p:spPr bwMode="auto">
          <a:xfrm flipH="0" flipV="0">
            <a:off x="522709" y="1117023"/>
            <a:ext cx="1116421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param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named_parameters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f"Parameter name: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 Shape: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488222431" name=""/>
          <p:cNvSpPr txBox="1"/>
          <p:nvPr/>
        </p:nvSpPr>
        <p:spPr bwMode="auto">
          <a:xfrm flipH="0" flipV="0">
            <a:off x="516228" y="2153233"/>
            <a:ext cx="1117537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Parameter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Parameter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401616177" name=""/>
          <p:cNvSpPr txBox="1"/>
          <p:nvPr/>
        </p:nvSpPr>
        <p:spPr bwMode="auto">
          <a:xfrm flipH="0" flipV="0">
            <a:off x="504889" y="4197818"/>
            <a:ext cx="1116601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param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f"Shape: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960003636" name=""/>
          <p:cNvSpPr txBox="1"/>
          <p:nvPr/>
        </p:nvSpPr>
        <p:spPr bwMode="auto">
          <a:xfrm flipH="0" flipV="0">
            <a:off x="504889" y="5234029"/>
            <a:ext cx="1117573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3201407" name="Titel 1"/>
          <p:cNvSpPr>
            <a:spLocks noGrp="1"/>
          </p:cNvSpPr>
          <p:nvPr>
            <p:ph type="title"/>
          </p:nvPr>
        </p:nvSpPr>
        <p:spPr bwMode="auto">
          <a:xfrm flipH="0" flipV="0">
            <a:off x="522709" y="216477"/>
            <a:ext cx="10515600" cy="846426"/>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Getting / Setting weights</a:t>
            </a:r>
            <a:endParaRPr/>
          </a:p>
        </p:txBody>
      </p:sp>
      <p:sp>
        <p:nvSpPr>
          <p:cNvPr id="635930464" name=""/>
          <p:cNvSpPr txBox="1"/>
          <p:nvPr/>
        </p:nvSpPr>
        <p:spPr bwMode="auto">
          <a:xfrm flipH="0" flipV="0">
            <a:off x="522709" y="1117023"/>
            <a:ext cx="11166379"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conv1_bias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conv1_weights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 1, 5, 5])</a:t>
            </a:r>
            <a:endParaRPr sz="2200"/>
          </a:p>
        </p:txBody>
      </p:sp>
      <p:sp>
        <p:nvSpPr>
          <p:cNvPr id="604756343" name=""/>
          <p:cNvSpPr txBox="1"/>
          <p:nvPr/>
        </p:nvSpPr>
        <p:spPr bwMode="auto">
          <a:xfrm flipH="0" flipV="0">
            <a:off x="507049" y="2815834"/>
            <a:ext cx="11177899"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conv1_bias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conv1_weights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 1, 5, 5])</a:t>
            </a:r>
            <a:endParaRPr sz="2200"/>
          </a:p>
        </p:txBody>
      </p:sp>
      <p:sp>
        <p:nvSpPr>
          <p:cNvPr id="1357234739" name=""/>
          <p:cNvSpPr txBox="1"/>
          <p:nvPr/>
        </p:nvSpPr>
        <p:spPr bwMode="auto">
          <a:xfrm flipH="0" flipV="0">
            <a:off x="507049" y="4621789"/>
            <a:ext cx="11079637" cy="17681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b="1"/>
              <a:t>Is .data useless then? </a:t>
            </a:r>
            <a:endParaRPr sz="2200" b="1"/>
          </a:p>
          <a:p>
            <a:pPr>
              <a:defRPr/>
            </a:pPr>
            <a:r>
              <a:rPr sz="2200"/>
              <a:t>Well, you don’t need it for getting the data but for setting it!</a:t>
            </a:r>
            <a:endParaRPr sz="2200"/>
          </a:p>
          <a:p>
            <a:pPr>
              <a:defRPr/>
            </a:pPr>
            <a:endParaRPr sz="2200"/>
          </a:p>
          <a:p>
            <a:pPr>
              <a:defRPr/>
            </a:pPr>
            <a:r>
              <a:rPr sz="2200"/>
              <a:t>It is the different between setting the value of the weight and destroying the parameter and breaking the optimizer’s connection to the parameter.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1660107" name="Titel 1"/>
          <p:cNvSpPr>
            <a:spLocks noGrp="1"/>
          </p:cNvSpPr>
          <p:nvPr>
            <p:ph type="title"/>
          </p:nvPr>
        </p:nvSpPr>
        <p:spPr bwMode="auto">
          <a:xfrm flipH="0" flipV="0">
            <a:off x="522709" y="129886"/>
            <a:ext cx="10515600" cy="71654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Getting / Setting weights</a:t>
            </a:r>
            <a:endParaRPr/>
          </a:p>
        </p:txBody>
      </p:sp>
      <p:sp>
        <p:nvSpPr>
          <p:cNvPr id="653557106" name=""/>
          <p:cNvSpPr txBox="1"/>
          <p:nvPr/>
        </p:nvSpPr>
        <p:spPr bwMode="auto">
          <a:xfrm flipH="0" flipV="0">
            <a:off x="522709" y="846426"/>
            <a:ext cx="1116673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 1, 5, 5])</a:t>
            </a:r>
            <a:endParaRPr sz="2200"/>
          </a:p>
        </p:txBody>
      </p:sp>
      <p:sp>
        <p:nvSpPr>
          <p:cNvPr id="1959437510" name=""/>
          <p:cNvSpPr txBox="1"/>
          <p:nvPr/>
        </p:nvSpPr>
        <p:spPr bwMode="auto">
          <a:xfrm flipH="0" flipV="0">
            <a:off x="350271" y="2987847"/>
            <a:ext cx="11171419" cy="3779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767612206" name=""/>
          <p:cNvSpPr txBox="1"/>
          <p:nvPr/>
        </p:nvSpPr>
        <p:spPr bwMode="auto">
          <a:xfrm flipH="0" flipV="0">
            <a:off x="511909" y="1727848"/>
            <a:ext cx="11173579"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The order of the dimensions is a bit strange. </a:t>
            </a:r>
            <a:endParaRPr sz="2200"/>
          </a:p>
          <a:p>
            <a:pPr algn="l">
              <a:defRPr/>
            </a:pPr>
            <a:r>
              <a:rPr sz="2200"/>
              <a:t>It is [Output Channel, Input Channel, Kernel X, Kernel Y] for the 2D convolution layer and [Output Channel, Input Channel] for the linear layer.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7237430" name="Titel 1"/>
          <p:cNvSpPr>
            <a:spLocks noGrp="1"/>
          </p:cNvSpPr>
          <p:nvPr>
            <p:ph type="title"/>
          </p:nvPr>
        </p:nvSpPr>
        <p:spPr bwMode="auto">
          <a:xfrm flipH="0" flipV="0">
            <a:off x="522709" y="129886"/>
            <a:ext cx="10515600" cy="71654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Feeding the optimizer </a:t>
            </a:r>
            <a:endParaRPr/>
          </a:p>
        </p:txBody>
      </p:sp>
      <p:sp>
        <p:nvSpPr>
          <p:cNvPr id="1830085793" name=""/>
          <p:cNvSpPr txBox="1"/>
          <p:nvPr/>
        </p:nvSpPr>
        <p:spPr bwMode="auto">
          <a:xfrm flipH="0" flipV="0">
            <a:off x="530269" y="1398183"/>
            <a:ext cx="1116781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optimizer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Adam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365168200" name=""/>
          <p:cNvSpPr txBox="1"/>
          <p:nvPr/>
        </p:nvSpPr>
        <p:spPr bwMode="auto">
          <a:xfrm flipH="0" flipV="0">
            <a:off x="522709" y="3323386"/>
            <a:ext cx="11173939"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parameter_list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para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parameter_list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append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optimizer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optim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Adam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parameter_list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333478771" name=""/>
          <p:cNvSpPr txBox="1"/>
          <p:nvPr/>
        </p:nvSpPr>
        <p:spPr bwMode="auto">
          <a:xfrm flipH="0" flipV="0">
            <a:off x="511909" y="846426"/>
            <a:ext cx="173611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Normal way:</a:t>
            </a:r>
            <a:endParaRPr sz="2200"/>
          </a:p>
        </p:txBody>
      </p:sp>
      <p:sp>
        <p:nvSpPr>
          <p:cNvPr id="1787891637" name=""/>
          <p:cNvSpPr txBox="1"/>
          <p:nvPr/>
        </p:nvSpPr>
        <p:spPr bwMode="auto">
          <a:xfrm flipH="0" flipV="0">
            <a:off x="493549" y="2314466"/>
            <a:ext cx="11207419"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If you need to do something to the parameters or split them between different optimizers, you can give list of parameters to the optimizer too:</a:t>
            </a:r>
            <a:r>
              <a:rPr sz="2200"/>
              <a:t> </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35297386" name="Titel 1"/>
          <p:cNvSpPr>
            <a:spLocks noGrp="1"/>
          </p:cNvSpPr>
          <p:nvPr>
            <p:ph type="title"/>
          </p:nvPr>
        </p:nvSpPr>
        <p:spPr bwMode="auto">
          <a:xfrm>
            <a:off x="838198" y="2410835"/>
            <a:ext cx="10515600" cy="1325562"/>
          </a:xfrm>
        </p:spPr>
        <p:txBody>
          <a:bodyPr/>
          <a:lstStyle/>
          <a:p>
            <a:pPr algn="ctr">
              <a:defRPr/>
            </a:pPr>
            <a:r>
              <a:rPr/>
              <a:t>Backup to option 1</a:t>
            </a:r>
            <a:r>
              <a:rPr/>
              <a:t> (own network class)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2496883" name=""/>
          <p:cNvSpPr txBox="1"/>
          <p:nvPr/>
        </p:nvSpPr>
        <p:spPr bwMode="auto">
          <a:xfrm flipH="0" flipV="0">
            <a:off x="522709" y="1368295"/>
            <a:ext cx="11167098"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conv1_bias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conv1_weights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66D9EF"/>
              </a:solidFill>
              <a:latin typeface="Consolas"/>
              <a:ea typeface="Consolas"/>
              <a:cs typeface="Consolas"/>
            </a:endParaRPr>
          </a:p>
        </p:txBody>
      </p:sp>
      <p:sp>
        <p:nvSpPr>
          <p:cNvPr id="547187909" name="Titel 1"/>
          <p:cNvSpPr>
            <a:spLocks noGrp="1"/>
          </p:cNvSpPr>
          <p:nvPr/>
        </p:nvSpPr>
        <p:spPr bwMode="auto">
          <a:xfrm flipH="0" flipV="0">
            <a:off x="522709" y="54118"/>
            <a:ext cx="10515600" cy="74684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Getting / Setting weights</a:t>
            </a:r>
            <a:endParaRPr/>
          </a:p>
        </p:txBody>
      </p:sp>
      <p:sp>
        <p:nvSpPr>
          <p:cNvPr id="1665384740" name=""/>
          <p:cNvSpPr txBox="1"/>
          <p:nvPr/>
        </p:nvSpPr>
        <p:spPr bwMode="auto">
          <a:xfrm flipH="0" flipV="0">
            <a:off x="522709" y="800965"/>
            <a:ext cx="384838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This does not work any more:</a:t>
            </a:r>
            <a:endParaRPr sz="2200"/>
          </a:p>
        </p:txBody>
      </p:sp>
      <p:sp>
        <p:nvSpPr>
          <p:cNvPr id="1302258627" name=""/>
          <p:cNvSpPr txBox="1"/>
          <p:nvPr/>
        </p:nvSpPr>
        <p:spPr bwMode="auto">
          <a:xfrm flipH="0" flipV="0">
            <a:off x="507050" y="2866158"/>
            <a:ext cx="11177898" cy="3779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Conv2d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in_channels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input_number_of_channel</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number_of_output_channels_conv1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padding_conv1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layer_2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layer_3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MaxPool2d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kernel_size_pool1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stride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stride_pool1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padding_pool1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1180394089" name=""/>
          <p:cNvSpPr txBox="1"/>
          <p:nvPr/>
        </p:nvSpPr>
        <p:spPr bwMode="auto">
          <a:xfrm flipH="0" flipV="0">
            <a:off x="522709" y="2283834"/>
            <a:ext cx="1040291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Let us hope you remember how you named the attributes which contain the layers: </a:t>
            </a:r>
            <a:endParaRPr sz="2200"/>
          </a:p>
        </p:txBody>
      </p:sp>
      <p:sp>
        <p:nvSpPr>
          <p:cNvPr id="901771486" name=""/>
          <p:cNvSpPr txBox="1"/>
          <p:nvPr/>
        </p:nvSpPr>
        <p:spPr bwMode="auto">
          <a:xfrm flipH="0" flipV="0">
            <a:off x="9764231" y="1154935"/>
            <a:ext cx="793496" cy="1189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7200">
                <a:solidFill>
                  <a:srgbClr val="FF0000"/>
                </a:solidFill>
              </a:rPr>
              <a:t>X</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6468293" name="Titel 1"/>
          <p:cNvSpPr>
            <a:spLocks noGrp="1"/>
          </p:cNvSpPr>
          <p:nvPr/>
        </p:nvSpPr>
        <p:spPr bwMode="auto">
          <a:xfrm flipH="0" flipV="0">
            <a:off x="522709" y="216477"/>
            <a:ext cx="10515600" cy="84642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Getting / Setting weights</a:t>
            </a:r>
            <a:endParaRPr/>
          </a:p>
        </p:txBody>
      </p:sp>
      <p:sp>
        <p:nvSpPr>
          <p:cNvPr id="574755304" name=""/>
          <p:cNvSpPr txBox="1"/>
          <p:nvPr/>
        </p:nvSpPr>
        <p:spPr bwMode="auto">
          <a:xfrm flipH="0" flipV="0">
            <a:off x="522709" y="1494175"/>
            <a:ext cx="11169258"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conv1_bias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conv1_weights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conv1_weights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-&gt; torch.Size([32, 1, 5, 5])</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5932291" name="Titel 1"/>
          <p:cNvSpPr>
            <a:spLocks noGrp="1"/>
          </p:cNvSpPr>
          <p:nvPr/>
        </p:nvSpPr>
        <p:spPr bwMode="auto">
          <a:xfrm flipH="0" flipV="0">
            <a:off x="522709" y="216477"/>
            <a:ext cx="10515600" cy="84642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Getting / Setting weights</a:t>
            </a:r>
            <a:endParaRPr/>
          </a:p>
        </p:txBody>
      </p:sp>
      <p:sp>
        <p:nvSpPr>
          <p:cNvPr id="913366766" name=""/>
          <p:cNvSpPr txBox="1"/>
          <p:nvPr/>
        </p:nvSpPr>
        <p:spPr bwMode="auto">
          <a:xfrm flipH="0" flipV="0">
            <a:off x="522709" y="1284517"/>
            <a:ext cx="11175018" cy="3444598"/>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__dict__</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"_parameters"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"weight"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4299731" name="Titel 1"/>
          <p:cNvSpPr>
            <a:spLocks noGrp="1"/>
          </p:cNvSpPr>
          <p:nvPr>
            <p:ph type="title"/>
          </p:nvPr>
        </p:nvSpPr>
        <p:spPr bwMode="auto"/>
        <p:txBody>
          <a:bodyPr/>
          <a:lstStyle/>
          <a:p>
            <a:pPr>
              <a:defRPr/>
            </a:pPr>
            <a:r>
              <a:rPr/>
              <a:t>How do I get the activities with my own network class?</a:t>
            </a:r>
            <a:endParaRPr/>
          </a:p>
        </p:txBody>
      </p:sp>
      <p:sp>
        <p:nvSpPr>
          <p:cNvPr id="1557257997" name="Inhaltsplatzhalter 2"/>
          <p:cNvSpPr>
            <a:spLocks noGrp="1"/>
          </p:cNvSpPr>
          <p:nvPr>
            <p:ph idx="1"/>
          </p:nvPr>
        </p:nvSpPr>
        <p:spPr bwMode="auto"/>
        <p:txBody>
          <a:bodyPr/>
          <a:lstStyle/>
          <a:p>
            <a:pPr>
              <a:defRPr/>
            </a:pPr>
            <a:r>
              <a:rPr b="1"/>
              <a:t>Option Default</a:t>
            </a:r>
            <a:r>
              <a:rPr/>
              <a:t>: Use </a:t>
            </a:r>
            <a:r>
              <a:rPr lang="en-GB" sz="2800" b="0" i="0" u="none" strike="noStrike" cap="none" spc="0">
                <a:solidFill>
                  <a:schemeClr val="tx1"/>
                </a:solidFill>
                <a:latin typeface="Arial"/>
                <a:ea typeface="Arial"/>
                <a:cs typeface="Arial"/>
              </a:rPr>
              <a:t>torch.nn.Sequential</a:t>
            </a:r>
            <a:endParaRPr/>
          </a:p>
          <a:p>
            <a:pPr>
              <a:defRPr/>
            </a:pPr>
            <a:r>
              <a:rPr b="1"/>
              <a:t>Option A</a:t>
            </a:r>
            <a:r>
              <a:rPr/>
              <a:t>: Write your class’ forward function such that it stores the data somewhere in the class. </a:t>
            </a:r>
            <a:endParaRPr/>
          </a:p>
          <a:p>
            <a:pPr>
              <a:defRPr/>
            </a:pPr>
            <a:r>
              <a:rPr b="1"/>
              <a:t>Option B</a:t>
            </a:r>
            <a:r>
              <a:rPr/>
              <a:t>:</a:t>
            </a:r>
            <a:r>
              <a:rPr/>
              <a:t> Hooks allow to introduce custom code into the internal of PyTorch. This is a complex topic.</a:t>
            </a:r>
            <a:endParaRPr/>
          </a:p>
          <a:p>
            <a:pPr>
              <a:defRPr/>
            </a:pPr>
            <a:r>
              <a:rPr b="1"/>
              <a:t>Option C</a:t>
            </a:r>
            <a:r>
              <a:rPr/>
              <a:t>: Use a C</a:t>
            </a:r>
            <a:r>
              <a:rPr lang="en-GB" sz="2800" b="0" i="0" u="none" strike="noStrike" cap="none" spc="0">
                <a:solidFill>
                  <a:schemeClr val="tx1"/>
                </a:solidFill>
                <a:latin typeface="Arial"/>
                <a:ea typeface="Arial"/>
                <a:cs typeface="Arial"/>
              </a:rPr>
              <a:t>ontext Manager</a:t>
            </a:r>
            <a:endParaRPr/>
          </a:p>
          <a:p>
            <a:pPr marL="0" indent="0">
              <a:buFont typeface="Arial"/>
              <a:buNone/>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022278" name="Titel 1"/>
          <p:cNvSpPr>
            <a:spLocks noGrp="1"/>
          </p:cNvSpPr>
          <p:nvPr>
            <p:ph type="title"/>
          </p:nvPr>
        </p:nvSpPr>
        <p:spPr bwMode="auto"/>
        <p:txBody>
          <a:bodyPr/>
          <a:lstStyle/>
          <a:p>
            <a:pPr>
              <a:defRPr/>
            </a:pPr>
            <a:r>
              <a:rPr lang="en-GB" sz="4400" b="1" i="0" u="none" strike="noStrike" cap="none" spc="0">
                <a:solidFill>
                  <a:schemeClr val="tx1"/>
                </a:solidFill>
                <a:latin typeface="Arial"/>
                <a:ea typeface="Arial"/>
                <a:cs typeface="Arial"/>
              </a:rPr>
              <a:t>Option B</a:t>
            </a:r>
            <a:r>
              <a:rPr lang="en-GB" sz="4400" b="0" i="0" u="none" strike="noStrike" cap="none" spc="0">
                <a:solidFill>
                  <a:schemeClr val="tx1"/>
                </a:solidFill>
                <a:latin typeface="Arial"/>
                <a:ea typeface="Arial"/>
                <a:cs typeface="Arial"/>
              </a:rPr>
              <a:t>:</a:t>
            </a:r>
            <a:r>
              <a:rPr lang="en-GB" sz="4400" b="0" i="0" u="none" strike="noStrike" cap="none" spc="0">
                <a:solidFill>
                  <a:schemeClr val="tx1"/>
                </a:solidFill>
                <a:latin typeface="Arial"/>
                <a:ea typeface="Arial"/>
                <a:cs typeface="Arial"/>
              </a:rPr>
              <a:t> Hooks</a:t>
            </a:r>
            <a:endParaRPr/>
          </a:p>
        </p:txBody>
      </p:sp>
      <p:sp>
        <p:nvSpPr>
          <p:cNvPr id="367263155" name=""/>
          <p:cNvSpPr txBox="1"/>
          <p:nvPr/>
        </p:nvSpPr>
        <p:spPr bwMode="auto">
          <a:xfrm flipH="0" flipV="0">
            <a:off x="522707" y="1494175"/>
            <a:ext cx="11176457" cy="44504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activation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get_activation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hook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model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activation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hook</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register_forward_hook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get_activation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"layer_1"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value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activation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items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f"Hook name: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value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929630009" name=""/>
          <p:cNvSpPr txBox="1"/>
          <p:nvPr/>
        </p:nvSpPr>
        <p:spPr bwMode="auto">
          <a:xfrm flipH="0" flipV="0">
            <a:off x="6971676" y="2467840"/>
            <a:ext cx="2140752"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Define the hook</a:t>
            </a:r>
            <a:endParaRPr sz="2200">
              <a:solidFill>
                <a:schemeClr val="accent4"/>
              </a:solidFill>
            </a:endParaRPr>
          </a:p>
        </p:txBody>
      </p:sp>
      <p:sp>
        <p:nvSpPr>
          <p:cNvPr id="1554479033" name=""/>
          <p:cNvSpPr txBox="1"/>
          <p:nvPr/>
        </p:nvSpPr>
        <p:spPr bwMode="auto">
          <a:xfrm flipH="0" flipV="0">
            <a:off x="6971676" y="1608750"/>
            <a:ext cx="3180852"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Storage for the activities</a:t>
            </a:r>
            <a:endParaRPr sz="2200">
              <a:solidFill>
                <a:schemeClr val="accent4"/>
              </a:solidFill>
            </a:endParaRPr>
          </a:p>
        </p:txBody>
      </p:sp>
      <p:sp>
        <p:nvSpPr>
          <p:cNvPr id="346742032" name=""/>
          <p:cNvSpPr txBox="1"/>
          <p:nvPr/>
        </p:nvSpPr>
        <p:spPr bwMode="auto">
          <a:xfrm flipH="0" flipV="0">
            <a:off x="6971676" y="4866732"/>
            <a:ext cx="290145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Investigate the results</a:t>
            </a:r>
            <a:endParaRPr sz="2200">
              <a:solidFill>
                <a:schemeClr val="accent4"/>
              </a:solidFill>
            </a:endParaRPr>
          </a:p>
        </p:txBody>
      </p:sp>
      <p:sp>
        <p:nvSpPr>
          <p:cNvPr id="1188253724" name=""/>
          <p:cNvSpPr txBox="1"/>
          <p:nvPr/>
        </p:nvSpPr>
        <p:spPr bwMode="auto">
          <a:xfrm flipH="0" flipV="0">
            <a:off x="9112428" y="3832419"/>
            <a:ext cx="237349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solidFill>
                  <a:schemeClr val="accent4"/>
                </a:solidFill>
              </a:rPr>
              <a:t>Register the hook</a:t>
            </a:r>
            <a:endParaRPr sz="2200">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2504375" name="Titel 1"/>
          <p:cNvSpPr>
            <a:spLocks noGrp="1"/>
          </p:cNvSpPr>
          <p:nvPr>
            <p:ph type="title"/>
          </p:nvPr>
        </p:nvSpPr>
        <p:spPr bwMode="auto">
          <a:xfrm flipH="0" flipV="0">
            <a:off x="838198" y="17078"/>
            <a:ext cx="10515600" cy="941530"/>
          </a:xfrm>
        </p:spPr>
        <p:txBody>
          <a:bodyPr/>
          <a:lstStyle/>
          <a:p>
            <a:pPr>
              <a:defRPr/>
            </a:pPr>
            <a:r>
              <a:rPr lang="en-GB" sz="4400" b="1" i="0" u="none" strike="noStrike" cap="none" spc="0">
                <a:solidFill>
                  <a:schemeClr val="tx1"/>
                </a:solidFill>
                <a:latin typeface="Arial"/>
                <a:ea typeface="Arial"/>
                <a:cs typeface="Arial"/>
              </a:rPr>
              <a:t>Option C: </a:t>
            </a:r>
            <a:r>
              <a:rPr lang="en-GB" sz="4400" b="0" i="0" u="none" strike="noStrike" cap="none" spc="0">
                <a:solidFill>
                  <a:schemeClr val="tx1"/>
                </a:solidFill>
                <a:latin typeface="Arial"/>
                <a:ea typeface="Arial"/>
                <a:cs typeface="Arial"/>
              </a:rPr>
              <a:t>Context Manager</a:t>
            </a:r>
            <a:endParaRPr b="0"/>
          </a:p>
        </p:txBody>
      </p:sp>
      <p:sp>
        <p:nvSpPr>
          <p:cNvPr id="1695953575" name=""/>
          <p:cNvSpPr txBox="1"/>
          <p:nvPr/>
        </p:nvSpPr>
        <p:spPr bwMode="auto">
          <a:xfrm flipH="0" flipV="0">
            <a:off x="504171" y="833920"/>
            <a:ext cx="11184017" cy="57915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from</a:t>
            </a:r>
            <a:r>
              <a:rPr sz="2200" b="0" i="0" u="none">
                <a:solidFill>
                  <a:srgbClr val="F8F8F2"/>
                </a:solidFill>
                <a:latin typeface="Consolas"/>
                <a:ea typeface="Consolas"/>
                <a:cs typeface="Consolas"/>
              </a:rPr>
              <a:t> contextlib </a:t>
            </a: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contextmanager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@contextmanager</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collect_activations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model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activations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handles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layer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layers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items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handles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append</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layer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register_forward_hook</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lambda</a:t>
            </a:r>
            <a:r>
              <a:rPr sz="2200" b="0" i="0" u="none">
                <a:solidFill>
                  <a:srgbClr val="F8F8F2"/>
                </a:solidFill>
                <a:latin typeface="Consolas"/>
                <a:ea typeface="Consolas"/>
                <a:cs typeface="Consolas"/>
              </a:rPr>
              <a:t> 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activations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update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try</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yield</a:t>
            </a:r>
            <a:r>
              <a:rPr sz="2200" b="0" i="0" u="none">
                <a:solidFill>
                  <a:srgbClr val="F8F8F2"/>
                </a:solidFill>
                <a:latin typeface="Consolas"/>
                <a:ea typeface="Consolas"/>
                <a:cs typeface="Consolas"/>
              </a:rPr>
              <a:t> activations</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finally</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handle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handles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handle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remove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4971855" name="Titel 1"/>
          <p:cNvSpPr>
            <a:spLocks noGrp="1"/>
          </p:cNvSpPr>
          <p:nvPr>
            <p:ph type="title"/>
          </p:nvPr>
        </p:nvSpPr>
        <p:spPr bwMode="auto">
          <a:xfrm flipH="0" flipV="0">
            <a:off x="838198" y="17078"/>
            <a:ext cx="10515600" cy="941530"/>
          </a:xfrm>
        </p:spPr>
        <p:txBody>
          <a:bodyPr/>
          <a:lstStyle/>
          <a:p>
            <a:pPr>
              <a:defRPr/>
            </a:pPr>
            <a:r>
              <a:rPr lang="en-GB" sz="4400" b="1" i="0" u="none" strike="noStrike" cap="none" spc="0">
                <a:solidFill>
                  <a:schemeClr val="tx1"/>
                </a:solidFill>
                <a:latin typeface="Arial"/>
                <a:ea typeface="Arial"/>
                <a:cs typeface="Arial"/>
              </a:rPr>
              <a:t>Option C: </a:t>
            </a:r>
            <a:r>
              <a:rPr lang="en-GB" sz="4400" b="0" i="0" u="none" strike="noStrike" cap="none" spc="0">
                <a:solidFill>
                  <a:schemeClr val="tx1"/>
                </a:solidFill>
                <a:latin typeface="Arial"/>
                <a:ea typeface="Arial"/>
                <a:cs typeface="Arial"/>
              </a:rPr>
              <a:t>Context Manager</a:t>
            </a:r>
            <a:endParaRPr b="0"/>
          </a:p>
        </p:txBody>
      </p:sp>
      <p:sp>
        <p:nvSpPr>
          <p:cNvPr id="1986260056" name=""/>
          <p:cNvSpPr txBox="1"/>
          <p:nvPr/>
        </p:nvSpPr>
        <p:spPr bwMode="auto">
          <a:xfrm flipH="0" flipV="0">
            <a:off x="504171" y="942158"/>
            <a:ext cx="11187977"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layers_to_capture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"conv1"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layer_1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with</a:t>
            </a:r>
            <a:r>
              <a:rPr sz="2200" b="0" i="0" u="none">
                <a:solidFill>
                  <a:srgbClr val="F8F8F2"/>
                </a:solidFill>
                <a:latin typeface="Consolas"/>
                <a:ea typeface="Consolas"/>
                <a:cs typeface="Consolas"/>
              </a:rPr>
              <a:t> collect_activations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layers_to_capture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acts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network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fake_input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acts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keys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acts</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"conv1"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4136962" name="Titel 1"/>
          <p:cNvSpPr>
            <a:spLocks noGrp="1"/>
          </p:cNvSpPr>
          <p:nvPr>
            <p:ph type="title"/>
          </p:nvPr>
        </p:nvSpPr>
        <p:spPr bwMode="auto">
          <a:xfrm>
            <a:off x="838198" y="2205181"/>
            <a:ext cx="10515600" cy="1325562"/>
          </a:xfrm>
        </p:spPr>
        <p:txBody>
          <a:bodyPr/>
          <a:lstStyle/>
          <a:p>
            <a:pPr algn="ctr">
              <a:defRPr/>
            </a:pPr>
            <a:r>
              <a:rPr/>
              <a:t>Statistics </a:t>
            </a:r>
            <a:r>
              <a:rPr lang="en-GB" sz="4400" b="0" i="0" u="none" strike="noStrike" cap="none" spc="0">
                <a:solidFill>
                  <a:schemeClr val="tx1"/>
                </a:solidFill>
                <a:latin typeface="Arial"/>
                <a:ea typeface="Arial"/>
                <a:cs typeface="Arial"/>
              </a:rPr>
              <a:t>Fisher Exact Test</a:t>
            </a:r>
            <a:endParaRPr/>
          </a:p>
        </p:txBody>
      </p:sp>
      <p:sp>
        <p:nvSpPr>
          <p:cNvPr id="1434237547" name=""/>
          <p:cNvSpPr txBox="1"/>
          <p:nvPr/>
        </p:nvSpPr>
        <p:spPr bwMode="auto">
          <a:xfrm flipH="0" flipV="0">
            <a:off x="889049" y="4037301"/>
            <a:ext cx="10413901"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In the case we don’t have enough computational time to compare two networks via their mean and std.</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4443909" name="Titel 1"/>
          <p:cNvSpPr>
            <a:spLocks noGrp="1"/>
          </p:cNvSpPr>
          <p:nvPr>
            <p:ph type="title"/>
          </p:nvPr>
        </p:nvSpPr>
        <p:spPr bwMode="auto">
          <a:xfrm flipH="0" flipV="0">
            <a:off x="838198" y="119062"/>
            <a:ext cx="10515600" cy="976312"/>
          </a:xfrm>
        </p:spPr>
        <p:txBody>
          <a:bodyPr/>
          <a:lstStyle/>
          <a:p>
            <a:pPr>
              <a:defRPr/>
            </a:pPr>
            <a:r>
              <a:rPr u="sng">
                <a:hlinkClick r:id="rId3" tooltip="https://docs.scipy.org/doc/scipy/reference/generated/scipy.stats.fisher_exact.html#fisher-exact"/>
              </a:rPr>
              <a:t>scipy.stats.fisher_exact</a:t>
            </a:r>
            <a:endParaRPr/>
          </a:p>
        </p:txBody>
      </p:sp>
      <p:sp>
        <p:nvSpPr>
          <p:cNvPr id="858883213" name="Inhaltsplatzhalter 2"/>
          <p:cNvSpPr>
            <a:spLocks noGrp="1"/>
          </p:cNvSpPr>
          <p:nvPr>
            <p:ph idx="1"/>
          </p:nvPr>
        </p:nvSpPr>
        <p:spPr bwMode="auto">
          <a:xfrm flipH="0" flipV="0">
            <a:off x="838198" y="1067954"/>
            <a:ext cx="10515600" cy="2936874"/>
          </a:xfrm>
        </p:spPr>
        <p:txBody>
          <a:bodyPr/>
          <a:lstStyle/>
          <a:p>
            <a:pPr marL="0" indent="0">
              <a:buFont typeface="Arial"/>
              <a:buNone/>
              <a:defRPr/>
            </a:pPr>
            <a:r>
              <a:rPr sz="2200"/>
              <a:t>“</a:t>
            </a:r>
            <a:r>
              <a:rPr sz="2200" b="0" i="0" u="none">
                <a:solidFill>
                  <a:srgbClr val="222832"/>
                </a:solidFill>
                <a:latin typeface="Arial"/>
                <a:ea typeface="Arial"/>
                <a:cs typeface="Arial"/>
              </a:rPr>
              <a:t>Perform a Fisher exact test on a contingency table.</a:t>
            </a:r>
            <a:endParaRPr sz="2200"/>
          </a:p>
          <a:p>
            <a:pPr marL="0" indent="0">
              <a:buFont typeface="Arial"/>
              <a:buNone/>
              <a:defRPr/>
            </a:pPr>
            <a:r>
              <a:rPr sz="2200" b="0" i="0" u="none">
                <a:solidFill>
                  <a:srgbClr val="222832"/>
                </a:solidFill>
                <a:latin typeface="Arial"/>
                <a:ea typeface="Arial"/>
                <a:cs typeface="Arial"/>
              </a:rPr>
              <a:t>For a 2x2 table, the null hypothesis is that the true odds ratio of the populations underlying the observations is one, and the observations were sampled from these populations under a condition: the marginals of the resulting table must equal those of the observed table. The statistic is the unconditional maximum likelihood estimate of the odds ratio, and the p-value is the probability under the null hypothesis of obtaining a table at least as extreme as the one that was actually observed.”</a:t>
            </a:r>
            <a:endParaRPr sz="2200"/>
          </a:p>
        </p:txBody>
      </p:sp>
      <p:sp>
        <p:nvSpPr>
          <p:cNvPr id="73701529" name=""/>
          <p:cNvSpPr txBox="1"/>
          <p:nvPr/>
        </p:nvSpPr>
        <p:spPr bwMode="auto">
          <a:xfrm flipH="0" flipV="0">
            <a:off x="576338" y="3964471"/>
            <a:ext cx="11190856"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fisher_exact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table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alternative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method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716674511" name=""/>
          <p:cNvSpPr txBox="1"/>
          <p:nvPr/>
        </p:nvSpPr>
        <p:spPr bwMode="auto">
          <a:xfrm flipH="0" flipV="0">
            <a:off x="838198" y="4519439"/>
            <a:ext cx="10930075" cy="210348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lang="en-GB" sz="2200" b="0" i="0" u="none" strike="noStrike" cap="none" spc="0">
                <a:solidFill/>
                <a:latin typeface="Arial"/>
                <a:ea typeface="Arial"/>
                <a:cs typeface="Arial"/>
              </a:rPr>
              <a:t>alternative {‘two-sided’, ‘less’, ‘greater’}, optional</a:t>
            </a:r>
            <a:endParaRPr sz="2200" b="0" i="0" u="none" strike="noStrike" cap="none" spc="0">
              <a:solidFill/>
              <a:latin typeface="Arial"/>
              <a:cs typeface="Arial"/>
            </a:endParaRPr>
          </a:p>
          <a:p>
            <a:pPr algn="l">
              <a:defRPr/>
            </a:pPr>
            <a:r>
              <a:rPr lang="en-GB" sz="2200" b="0" i="0" u="none" strike="noStrike" cap="none" spc="0">
                <a:solidFill/>
                <a:latin typeface="Arial"/>
                <a:ea typeface="Arial"/>
                <a:cs typeface="Arial"/>
              </a:rPr>
              <a:t>Defines the alternative hypothesis for 2x2 tables; unused for other table sizes. The following options are available (default is ‘two-sided’):</a:t>
            </a:r>
            <a:endParaRPr sz="2200" b="0" i="0" u="none" strike="noStrike" cap="none" spc="0">
              <a:solidFill/>
              <a:latin typeface="Arial"/>
              <a:cs typeface="Arial"/>
            </a:endParaRPr>
          </a:p>
          <a:p>
            <a:pPr marL="217793" indent="-217793" algn="l">
              <a:buFont typeface="Arial"/>
              <a:buChar char="•"/>
              <a:defRPr/>
            </a:pPr>
            <a:r>
              <a:rPr lang="en-GB" sz="2200" b="0" i="0" u="none" strike="noStrike" cap="none" spc="0">
                <a:solidFill/>
                <a:latin typeface="Arial"/>
                <a:ea typeface="Arial"/>
                <a:cs typeface="Arial"/>
              </a:rPr>
              <a:t>‘two-sided’: the odds ratio of the underlying population is not one</a:t>
            </a:r>
            <a:endParaRPr sz="2200" b="0" i="0" u="none" strike="noStrike" cap="none" spc="0">
              <a:solidFill/>
              <a:latin typeface="Arial"/>
              <a:cs typeface="Arial"/>
            </a:endParaRPr>
          </a:p>
          <a:p>
            <a:pPr marL="217793" indent="-217793" algn="l">
              <a:buFont typeface="Arial"/>
              <a:buChar char="•"/>
              <a:defRPr/>
            </a:pPr>
            <a:r>
              <a:rPr lang="en-GB" sz="2200" b="0" i="0" u="none" strike="noStrike" cap="none" spc="0">
                <a:solidFill/>
                <a:latin typeface="Arial"/>
                <a:ea typeface="Arial"/>
                <a:cs typeface="Arial"/>
              </a:rPr>
              <a:t>‘less’: the odds ratio of the underlying population is less than one</a:t>
            </a:r>
            <a:endParaRPr sz="2200" b="0" i="0" u="none" strike="noStrike" cap="none" spc="0">
              <a:solidFill/>
              <a:latin typeface="Arial"/>
              <a:cs typeface="Arial"/>
            </a:endParaRPr>
          </a:p>
          <a:p>
            <a:pPr marL="217793" indent="-217793" algn="l">
              <a:buFont typeface="Arial"/>
              <a:buChar char="•"/>
              <a:defRPr/>
            </a:pPr>
            <a:r>
              <a:rPr lang="en-GB" sz="2200" b="0" i="0" u="none" strike="noStrike" cap="none" spc="0">
                <a:solidFill/>
                <a:latin typeface="Arial"/>
                <a:ea typeface="Arial"/>
                <a:cs typeface="Arial"/>
              </a:rPr>
              <a:t>‘greater’: the odds ratio of the underlying population is greater than one</a:t>
            </a:r>
            <a:endParaRPr sz="2200" b="0" i="0" u="none" strike="noStrike" cap="none" spc="0">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3475337" name="Titel 1"/>
          <p:cNvSpPr>
            <a:spLocks noGrp="1"/>
          </p:cNvSpPr>
          <p:nvPr>
            <p:ph type="title"/>
          </p:nvPr>
        </p:nvSpPr>
        <p:spPr bwMode="auto">
          <a:xfrm flipH="0" flipV="0">
            <a:off x="838198" y="119062"/>
            <a:ext cx="10515600" cy="976312"/>
          </a:xfrm>
        </p:spPr>
        <p:txBody>
          <a:bodyPr/>
          <a:lstStyle/>
          <a:p>
            <a:pPr>
              <a:defRPr/>
            </a:pPr>
            <a:r>
              <a:rPr u="sng">
                <a:hlinkClick r:id="rId3" tooltip="https://docs.scipy.org/doc/scipy/reference/generated/scipy.stats.fisher_exact.html#fisher-exact"/>
              </a:rPr>
              <a:t>scipy.stats.fisher_exact</a:t>
            </a:r>
            <a:endParaRPr/>
          </a:p>
        </p:txBody>
      </p:sp>
      <p:sp>
        <p:nvSpPr>
          <p:cNvPr id="923278554" name=""/>
          <p:cNvSpPr txBox="1"/>
          <p:nvPr/>
        </p:nvSpPr>
        <p:spPr bwMode="auto">
          <a:xfrm flipH="0" flipV="0">
            <a:off x="838198" y="1146290"/>
            <a:ext cx="3308700" cy="365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a:t>The input table is [[a, b], [c, d]].</a:t>
            </a:r>
            <a:endParaRPr/>
          </a:p>
        </p:txBody>
      </p:sp>
      <p:graphicFrame>
        <p:nvGraphicFramePr>
          <p:cNvPr id="2011915916" name=""/>
          <p:cNvGraphicFramePr>
            <a:graphicFrameLocks xmlns:a="http://schemas.openxmlformats.org/drawingml/2006/main"/>
          </p:cNvGraphicFramePr>
          <p:nvPr/>
        </p:nvGraphicFramePr>
        <p:xfrm>
          <a:off x="952499" y="2099829"/>
          <a:ext cx="1278323" cy="727709"/>
        </p:xfrm>
        <a:graphic>
          <a:graphicData uri="http://schemas.openxmlformats.org/drawingml/2006/table">
            <a:tbl>
              <a:tblPr firstRow="1" firstCol="1" lastRow="0" lastCol="0" bandRow="1" bandCol="0"/>
              <a:tblGrid>
                <a:gridCol w="629636"/>
                <a:gridCol w="629636"/>
              </a:tblGrid>
              <a:tr h="194310">
                <a:tc>
                  <a:txBody>
                    <a:bodyPr/>
                    <a:p>
                      <a:pPr algn="ctr">
                        <a:defRPr/>
                      </a:pPr>
                      <a:r>
                        <a:rPr sz="2200" b="0" i="0" u="none">
                          <a:solidFill>
                            <a:srgbClr val="3C3C3C"/>
                          </a:solidFill>
                          <a:latin typeface="Arial"/>
                          <a:ea typeface="Arial"/>
                          <a:cs typeface="Arial"/>
                        </a:rPr>
                        <a:t>a</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D5E3F3"/>
                    </a:solidFill>
                  </a:tcPr>
                </a:tc>
                <a:tc>
                  <a:txBody>
                    <a:bodyPr/>
                    <a:p>
                      <a:pPr algn="ctr">
                        <a:defRPr/>
                      </a:pPr>
                      <a:r>
                        <a:rPr sz="2200" b="0" i="0" u="none">
                          <a:solidFill>
                            <a:srgbClr val="3C3C3C"/>
                          </a:solidFill>
                          <a:latin typeface="Arial"/>
                          <a:ea typeface="Arial"/>
                          <a:cs typeface="Arial"/>
                        </a:rPr>
                        <a:t>b</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D5E3F3"/>
                    </a:solidFill>
                  </a:tcPr>
                </a:tc>
              </a:tr>
              <a:tr h="194310">
                <a:tc>
                  <a:txBody>
                    <a:bodyPr/>
                    <a:p>
                      <a:pPr algn="ctr">
                        <a:defRPr/>
                      </a:pPr>
                      <a:r>
                        <a:rPr sz="2200" b="0" i="0" u="none">
                          <a:solidFill>
                            <a:srgbClr val="3C3C3C"/>
                          </a:solidFill>
                          <a:latin typeface="Arial"/>
                          <a:ea typeface="Arial"/>
                          <a:cs typeface="Arial"/>
                        </a:rPr>
                        <a:t>c</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FFFFFF"/>
                    </a:solidFill>
                  </a:tcPr>
                </a:tc>
                <a:tc>
                  <a:txBody>
                    <a:bodyPr/>
                    <a:p>
                      <a:pPr algn="ctr">
                        <a:defRPr/>
                      </a:pPr>
                      <a:r>
                        <a:rPr sz="2200" b="0" i="0" u="none">
                          <a:solidFill>
                            <a:srgbClr val="3C3C3C"/>
                          </a:solidFill>
                          <a:latin typeface="Arial"/>
                          <a:ea typeface="Arial"/>
                          <a:cs typeface="Arial"/>
                        </a:rPr>
                        <a:t>d</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FFFFFF"/>
                    </a:solidFill>
                  </a:tcPr>
                </a:tc>
              </a:tr>
            </a:tbl>
          </a:graphicData>
        </a:graphic>
      </p:graphicFrame>
      <p:graphicFrame>
        <p:nvGraphicFramePr>
          <p:cNvPr id="1552231700" name=""/>
          <p:cNvGraphicFramePr>
            <a:graphicFrameLocks xmlns:a="http://schemas.openxmlformats.org/drawingml/2006/main"/>
          </p:cNvGraphicFramePr>
          <p:nvPr/>
        </p:nvGraphicFramePr>
        <p:xfrm>
          <a:off x="952499" y="3606338"/>
          <a:ext cx="1667982" cy="727709"/>
        </p:xfrm>
        <a:graphic>
          <a:graphicData uri="http://schemas.openxmlformats.org/drawingml/2006/table">
            <a:tbl>
              <a:tblPr firstRow="1" firstCol="1" lastRow="0" lastCol="0" bandRow="1" bandCol="0"/>
              <a:tblGrid>
                <a:gridCol w="824466"/>
                <a:gridCol w="824466"/>
              </a:tblGrid>
              <a:tr h="194310">
                <a:tc>
                  <a:txBody>
                    <a:bodyPr/>
                    <a:p>
                      <a:pPr algn="ctr">
                        <a:defRPr/>
                      </a:pPr>
                      <a:r>
                        <a:rPr sz="2200"/>
                        <a:t>N - a</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D5E3F3"/>
                    </a:solidFill>
                  </a:tcPr>
                </a:tc>
                <a:tc>
                  <a:txBody>
                    <a:bodyPr/>
                    <a:p>
                      <a:pPr algn="ctr">
                        <a:defRPr/>
                      </a:pPr>
                      <a:r>
                        <a:rPr sz="2200"/>
                        <a:t>N - b</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D5E3F3"/>
                    </a:solidFill>
                  </a:tcPr>
                </a:tc>
              </a:tr>
              <a:tr h="194310">
                <a:tc>
                  <a:txBody>
                    <a:bodyPr/>
                    <a:p>
                      <a:pPr algn="ctr">
                        <a:defRPr/>
                      </a:pPr>
                      <a:r>
                        <a:rPr sz="2200" b="0" i="0" u="none">
                          <a:solidFill>
                            <a:srgbClr val="3C3C3C"/>
                          </a:solidFill>
                          <a:latin typeface="Arial"/>
                          <a:ea typeface="Arial"/>
                          <a:cs typeface="Arial"/>
                        </a:rPr>
                        <a:t>a</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FFFFFF"/>
                    </a:solidFill>
                  </a:tcPr>
                </a:tc>
                <a:tc>
                  <a:txBody>
                    <a:bodyPr/>
                    <a:p>
                      <a:pPr algn="ctr">
                        <a:defRPr/>
                      </a:pPr>
                      <a:r>
                        <a:rPr sz="2200" b="0" i="0" u="none">
                          <a:solidFill>
                            <a:srgbClr val="3C3C3C"/>
                          </a:solidFill>
                          <a:latin typeface="Arial"/>
                          <a:ea typeface="Arial"/>
                          <a:cs typeface="Arial"/>
                        </a:rPr>
                        <a:t>b</a:t>
                      </a:r>
                      <a:endParaRPr sz="2200"/>
                    </a:p>
                  </a:txBody>
                  <a:tcPr marL="9524" marR="9524" marT="9524" marB="9524" anchor="t">
                    <a:lnL w="19049" algn="ctr">
                      <a:solidFill>
                        <a:srgbClr val="000000"/>
                      </a:solidFill>
                    </a:lnL>
                    <a:lnR w="19049" algn="ctr">
                      <a:solidFill>
                        <a:srgbClr val="000000"/>
                      </a:solidFill>
                    </a:lnR>
                    <a:lnT w="19049" algn="ctr">
                      <a:solidFill>
                        <a:srgbClr val="000000"/>
                      </a:solidFill>
                    </a:lnT>
                    <a:lnB w="19049" algn="ctr">
                      <a:solidFill>
                        <a:srgbClr val="000000"/>
                      </a:solidFill>
                    </a:lnB>
                    <a:solidFill>
                      <a:srgbClr val="FFFFFF"/>
                    </a:solidFill>
                  </a:tcPr>
                </a:tc>
              </a:tr>
            </a:tbl>
          </a:graphicData>
        </a:graphic>
      </p:graphicFrame>
      <p:sp>
        <p:nvSpPr>
          <p:cNvPr id="876411724" name=""/>
          <p:cNvSpPr txBox="1"/>
          <p:nvPr/>
        </p:nvSpPr>
        <p:spPr bwMode="auto">
          <a:xfrm flipH="0" flipV="0">
            <a:off x="5174913" y="3606338"/>
            <a:ext cx="6247411" cy="210348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N = Total number of test samples</a:t>
            </a:r>
            <a:endParaRPr sz="2200"/>
          </a:p>
          <a:p>
            <a:pPr>
              <a:defRPr/>
            </a:pPr>
            <a:r>
              <a:rPr sz="2200"/>
              <a:t>a = Number of correct classification for network a</a:t>
            </a:r>
            <a:endParaRPr sz="2200"/>
          </a:p>
          <a:p>
            <a:pPr>
              <a:defRPr/>
            </a:pPr>
            <a:r>
              <a:rPr lang="en-GB" sz="2200" b="0" i="0" u="none" strike="noStrike" cap="none" spc="0">
                <a:solidFill>
                  <a:schemeClr val="tx1"/>
                </a:solidFill>
                <a:latin typeface="Arial"/>
                <a:ea typeface="Arial"/>
                <a:cs typeface="Arial"/>
              </a:rPr>
              <a:t>b = Number of correct classification for network b</a:t>
            </a:r>
            <a:endParaRPr lang="en-GB" sz="2200" b="0" i="0" u="none" strike="noStrike" cap="none" spc="0">
              <a:solidFill>
                <a:schemeClr val="tx1"/>
              </a:solidFill>
              <a:latin typeface="Times New Roman"/>
              <a:cs typeface="Times New Roman"/>
            </a:endParaRPr>
          </a:p>
          <a:p>
            <a:pPr>
              <a:defRPr/>
            </a:pPr>
            <a:endParaRPr sz="2200" b="0" i="0" u="none" strike="noStrike" cap="none" spc="0">
              <a:solidFill>
                <a:schemeClr val="tx1"/>
              </a:solidFill>
              <a:latin typeface="Times New Roman"/>
              <a:cs typeface="Times New Roman"/>
            </a:endParaRPr>
          </a:p>
          <a:p>
            <a:pPr>
              <a:defRPr/>
            </a:pPr>
            <a:r>
              <a:rPr lang="en-GB" sz="2200" b="0" i="0" u="none" strike="noStrike" cap="none" spc="0">
                <a:solidFill>
                  <a:schemeClr val="tx1"/>
                </a:solidFill>
                <a:latin typeface="Arial"/>
                <a:ea typeface="Arial"/>
                <a:cs typeface="Arial"/>
              </a:rPr>
              <a:t>Assumption: Both networks are tested with the </a:t>
            </a:r>
            <a:endParaRPr sz="2200" b="0" i="0" u="none" strike="noStrike" cap="none" spc="0">
              <a:solidFill>
                <a:schemeClr val="tx1"/>
              </a:solidFill>
              <a:latin typeface="Times New Roman"/>
              <a:cs typeface="Times New Roman"/>
            </a:endParaRPr>
          </a:p>
          <a:p>
            <a:pPr>
              <a:defRPr/>
            </a:pPr>
            <a:r>
              <a:rPr lang="en-GB" sz="2200" b="0" i="0" u="none" strike="noStrike" cap="none" spc="0">
                <a:solidFill>
                  <a:schemeClr val="tx1"/>
                </a:solidFill>
                <a:latin typeface="Arial"/>
                <a:ea typeface="Arial"/>
                <a:cs typeface="Arial"/>
              </a:rPr>
              <a:t>	same amount N of test samples</a:t>
            </a:r>
            <a:endParaRPr sz="220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7432978" name="Titel 1"/>
          <p:cNvSpPr>
            <a:spLocks noGrp="1"/>
          </p:cNvSpPr>
          <p:nvPr>
            <p:ph type="title"/>
          </p:nvPr>
        </p:nvSpPr>
        <p:spPr bwMode="auto">
          <a:xfrm flipH="0" flipV="0">
            <a:off x="838198" y="119062"/>
            <a:ext cx="10515600" cy="976312"/>
          </a:xfrm>
        </p:spPr>
        <p:txBody>
          <a:bodyPr/>
          <a:lstStyle/>
          <a:p>
            <a:pPr>
              <a:defRPr/>
            </a:pPr>
            <a:r>
              <a:rPr u="sng">
                <a:hlinkClick r:id="rId3" tooltip="https://docs.scipy.org/doc/scipy/reference/generated/scipy.stats.fisher_exact.html#fisher-exact"/>
              </a:rPr>
              <a:t>scipy.stats.fisher_exact</a:t>
            </a:r>
            <a:endParaRPr/>
          </a:p>
        </p:txBody>
      </p:sp>
      <p:sp>
        <p:nvSpPr>
          <p:cNvPr id="529698377" name=""/>
          <p:cNvSpPr txBox="1"/>
          <p:nvPr/>
        </p:nvSpPr>
        <p:spPr bwMode="auto">
          <a:xfrm flipH="0" flipV="0">
            <a:off x="504171" y="1050396"/>
            <a:ext cx="11199496" cy="557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from</a:t>
            </a:r>
            <a:r>
              <a:rPr sz="2000" b="0" i="0" u="none">
                <a:solidFill>
                  <a:srgbClr val="F8F8F2"/>
                </a:solidFill>
                <a:latin typeface="Consolas"/>
                <a:ea typeface="Consolas"/>
                <a:cs typeface="Consolas"/>
              </a:rPr>
              <a:t> scipy</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stats </a:t>
            </a:r>
            <a:endParaRPr sz="2000" b="0" i="0" u="none">
              <a:solidFill>
                <a:srgbClr val="66D9EF"/>
              </a:solidFill>
              <a:latin typeface="Consolas"/>
              <a:ea typeface="Consolas"/>
              <a:cs typeface="Consolas"/>
            </a:endParaRPr>
          </a:p>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fisher_exact </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numpy </a:t>
            </a:r>
            <a:r>
              <a:rPr sz="2000" b="0" i="0" u="none">
                <a:solidFill>
                  <a:srgbClr val="66D9EF"/>
                </a:solidFill>
                <a:latin typeface="Consolas"/>
                <a:ea typeface="Consolas"/>
                <a:cs typeface="Consolas"/>
              </a:rPr>
              <a:t>as</a:t>
            </a:r>
            <a:r>
              <a:rPr sz="2000" b="0" i="0" u="none">
                <a:solidFill>
                  <a:srgbClr val="F8F8F2"/>
                </a:solidFill>
                <a:latin typeface="Consolas"/>
                <a:ea typeface="Consolas"/>
                <a:cs typeface="Consolas"/>
              </a:rPr>
              <a:t> np </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matplotlib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pyplot </a:t>
            </a:r>
            <a:r>
              <a:rPr sz="2000" b="0" i="0" u="none">
                <a:solidFill>
                  <a:srgbClr val="66D9EF"/>
                </a:solidFill>
                <a:latin typeface="Consolas"/>
                <a:ea typeface="Consolas"/>
                <a:cs typeface="Consolas"/>
              </a:rPr>
              <a:t>as</a:t>
            </a:r>
            <a:r>
              <a:rPr sz="2000" b="0" i="0" u="none">
                <a:solidFill>
                  <a:srgbClr val="F8F8F2"/>
                </a:solidFill>
                <a:latin typeface="Consolas"/>
                <a:ea typeface="Consolas"/>
                <a:cs typeface="Consolas"/>
              </a:rPr>
              <a:t> plt</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10000</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values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arange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100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results_less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for</a:t>
            </a:r>
            <a:r>
              <a:rPr sz="2000" b="0" i="0" u="none">
                <a:solidFill>
                  <a:srgbClr val="F8F8F2"/>
                </a:solidFill>
                <a:latin typeface="Consolas"/>
                <a:ea typeface="Consolas"/>
                <a:cs typeface="Consolas"/>
              </a:rPr>
              <a:t> i </a:t>
            </a:r>
            <a:r>
              <a:rPr sz="2000" b="0" i="0" u="none">
                <a:solidFill>
                  <a:srgbClr val="66D9EF"/>
                </a:solidFill>
                <a:latin typeface="Consolas"/>
                <a:ea typeface="Consolas"/>
                <a:cs typeface="Consolas"/>
              </a:rPr>
              <a:t>in</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range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fisher_exact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alternative</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"less"</a:t>
            </a:r>
            <a:endParaRPr sz="2000" b="0" i="0" u="none">
              <a:solidFill>
                <a:srgbClr val="A6E22E"/>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results_less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pvalue  </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p:txBody>
      </p:sp>
      <p:pic>
        <p:nvPicPr>
          <p:cNvPr id="358154704" name=""/>
          <p:cNvPicPr>
            <a:picLocks noChangeAspect="1"/>
          </p:cNvPicPr>
          <p:nvPr/>
        </p:nvPicPr>
        <p:blipFill>
          <a:blip r:embed="rId4"/>
          <a:stretch/>
        </p:blipFill>
        <p:spPr bwMode="auto">
          <a:xfrm flipH="0" flipV="0">
            <a:off x="7023754" y="119062"/>
            <a:ext cx="5098539" cy="409142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8491911" name="Titel 1"/>
          <p:cNvSpPr>
            <a:spLocks noGrp="1"/>
          </p:cNvSpPr>
          <p:nvPr>
            <p:ph type="title"/>
          </p:nvPr>
        </p:nvSpPr>
        <p:spPr bwMode="auto">
          <a:xfrm flipH="0" flipV="0">
            <a:off x="838198" y="119062"/>
            <a:ext cx="10515600" cy="976312"/>
          </a:xfrm>
        </p:spPr>
        <p:txBody>
          <a:bodyPr/>
          <a:lstStyle/>
          <a:p>
            <a:pPr>
              <a:defRPr/>
            </a:pPr>
            <a:r>
              <a:rPr u="sng">
                <a:hlinkClick r:id="rId3" tooltip="https://docs.scipy.org/doc/scipy/reference/generated/scipy.stats.fisher_exact.html#fisher-exact"/>
              </a:rPr>
              <a:t>scipy.stats.fisher_exact</a:t>
            </a:r>
            <a:endParaRPr/>
          </a:p>
        </p:txBody>
      </p:sp>
      <p:sp>
        <p:nvSpPr>
          <p:cNvPr id="1177067573" name=""/>
          <p:cNvSpPr txBox="1"/>
          <p:nvPr/>
        </p:nvSpPr>
        <p:spPr bwMode="auto">
          <a:xfrm flipH="0" flipV="0">
            <a:off x="504171" y="942157"/>
            <a:ext cx="11204176" cy="31397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results_greater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for</a:t>
            </a:r>
            <a:r>
              <a:rPr sz="2000" b="0" i="0" u="none">
                <a:solidFill>
                  <a:srgbClr val="F8F8F2"/>
                </a:solidFill>
                <a:latin typeface="Consolas"/>
                <a:ea typeface="Consolas"/>
                <a:cs typeface="Consolas"/>
              </a:rPr>
              <a:t> i </a:t>
            </a:r>
            <a:r>
              <a:rPr sz="2000" b="0" i="0" u="none">
                <a:solidFill>
                  <a:srgbClr val="66D9EF"/>
                </a:solidFill>
                <a:latin typeface="Consolas"/>
                <a:ea typeface="Consolas"/>
                <a:cs typeface="Consolas"/>
              </a:rPr>
              <a:t>in</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range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correct_a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res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fisher_exact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alternative</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"greater"</a:t>
            </a:r>
            <a:endParaRPr sz="2000" b="0" i="0" u="none">
              <a:solidFill>
                <a:srgbClr val="A6E22E"/>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results_greater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pvalue</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4389457" name="Titel 1"/>
          <p:cNvSpPr>
            <a:spLocks noGrp="1"/>
          </p:cNvSpPr>
          <p:nvPr>
            <p:ph type="title"/>
          </p:nvPr>
        </p:nvSpPr>
        <p:spPr bwMode="auto">
          <a:xfrm flipH="0" flipV="0">
            <a:off x="838198" y="119062"/>
            <a:ext cx="10515600" cy="976312"/>
          </a:xfrm>
        </p:spPr>
        <p:txBody>
          <a:bodyPr/>
          <a:lstStyle/>
          <a:p>
            <a:pPr>
              <a:defRPr/>
            </a:pPr>
            <a:r>
              <a:rPr u="sng">
                <a:hlinkClick r:id="rId3" tooltip="https://docs.scipy.org/doc/scipy/reference/generated/scipy.stats.fisher_exact.html#fisher-exact"/>
              </a:rPr>
              <a:t>scipy.stats.fisher_exact</a:t>
            </a:r>
            <a:endParaRPr/>
          </a:p>
        </p:txBody>
      </p:sp>
      <p:sp>
        <p:nvSpPr>
          <p:cNvPr id="1648768734" name=""/>
          <p:cNvSpPr txBox="1"/>
          <p:nvPr/>
        </p:nvSpPr>
        <p:spPr bwMode="auto">
          <a:xfrm flipH="0" flipV="0">
            <a:off x="504171" y="942157"/>
            <a:ext cx="11211736" cy="557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F8F8F2"/>
                </a:solidFill>
                <a:latin typeface="Consolas"/>
                <a:ea typeface="Consolas"/>
                <a:cs typeface="Consolas"/>
              </a:rPr>
              <a:t>results_two_sided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zeros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for</a:t>
            </a:r>
            <a:r>
              <a:rPr sz="2000" b="0" i="0" u="none">
                <a:solidFill>
                  <a:srgbClr val="F8F8F2"/>
                </a:solidFill>
                <a:latin typeface="Consolas"/>
                <a:ea typeface="Consolas"/>
                <a:cs typeface="Consolas"/>
              </a:rPr>
              <a:t> i </a:t>
            </a:r>
            <a:r>
              <a:rPr sz="2000" b="0" i="0" u="none">
                <a:solidFill>
                  <a:srgbClr val="66D9EF"/>
                </a:solidFill>
                <a:latin typeface="Consolas"/>
                <a:ea typeface="Consolas"/>
                <a:cs typeface="Consolas"/>
              </a:rPr>
              <a:t>in</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range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correct_a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values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fisher_exact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correct_a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alternative</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"two-sided"</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results_two_sided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pvalue</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plot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100.0</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results_two_sided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label</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"two-sided"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plot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100.0</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results_less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label</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"less"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plot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100.0</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values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results_greater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label</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"greater"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title</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f"Compared to a performance B of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100.0</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correct_b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ylabel</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"p-value"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xlabel</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"Correct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legend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show</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18715584" name="Titel 1"/>
          <p:cNvSpPr>
            <a:spLocks noGrp="1"/>
          </p:cNvSpPr>
          <p:nvPr>
            <p:ph type="title"/>
          </p:nvPr>
        </p:nvSpPr>
        <p:spPr bwMode="auto">
          <a:xfrm>
            <a:off x="773256" y="2648959"/>
            <a:ext cx="10515600" cy="1325562"/>
          </a:xfrm>
        </p:spPr>
        <p:txBody>
          <a:bodyPr/>
          <a:lstStyle/>
          <a:p>
            <a:pPr algn="ctr">
              <a:defRPr/>
            </a:pPr>
            <a:r>
              <a:rPr/>
              <a:t>Plotting weights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7382249" name="Titel 1"/>
          <p:cNvSpPr>
            <a:spLocks noGrp="1"/>
          </p:cNvSpPr>
          <p:nvPr>
            <p:ph type="title"/>
          </p:nvPr>
        </p:nvSpPr>
        <p:spPr bwMode="auto"/>
        <p:txBody>
          <a:bodyPr/>
          <a:lstStyle/>
          <a:p>
            <a:pPr>
              <a:defRPr/>
            </a:pPr>
            <a:r>
              <a:rPr u="sng">
                <a:hlinkClick r:id="rId3" tooltip="https://pytorch.org/vision/main/generated/torchvision.utils.make_grid.html#make-grid"/>
              </a:rPr>
              <a:t>make_grid</a:t>
            </a:r>
            <a:endParaRPr/>
          </a:p>
        </p:txBody>
      </p:sp>
      <p:sp>
        <p:nvSpPr>
          <p:cNvPr id="1201138324" name=""/>
          <p:cNvSpPr txBox="1"/>
          <p:nvPr/>
        </p:nvSpPr>
        <p:spPr bwMode="auto">
          <a:xfrm flipH="0" flipV="0">
            <a:off x="504171" y="1587499"/>
            <a:ext cx="11206695"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make_grid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List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nrow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normalize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value_range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Tuple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scale_each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pad_value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p:txBody>
      </p:sp>
      <p:sp>
        <p:nvSpPr>
          <p:cNvPr id="2126545013" name=""/>
          <p:cNvSpPr/>
          <p:nvPr/>
        </p:nvSpPr>
        <p:spPr bwMode="auto">
          <a:xfrm flipH="0" flipV="0">
            <a:off x="504171" y="2937076"/>
            <a:ext cx="3599901"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Make a grid of images.</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91175112" name=""/>
          <p:cNvSpPr txBox="1"/>
          <p:nvPr/>
        </p:nvSpPr>
        <p:spPr bwMode="auto">
          <a:xfrm flipH="0" flipV="0">
            <a:off x="103687" y="1306078"/>
            <a:ext cx="11216414" cy="54562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torchvision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tv  </a:t>
            </a:r>
            <a:r>
              <a:rPr sz="2200" b="0" i="0" u="none">
                <a:solidFill>
                  <a:srgbClr val="8292A2"/>
                </a:solidFill>
                <a:latin typeface="Consolas"/>
                <a:ea typeface="Consolas"/>
                <a:cs typeface="Consolas"/>
              </a:rPr>
              <a:t># type: ignore</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matplotlib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pylab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plt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fake_weights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6</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b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range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for</a:t>
            </a:r>
            <a:r>
              <a:rPr sz="2200" b="0" i="0" u="none">
                <a:solidFill>
                  <a:srgbClr val="F8F8F2"/>
                </a:solidFill>
                <a:latin typeface="Consolas"/>
                <a:ea typeface="Consolas"/>
                <a:cs typeface="Consolas"/>
              </a:rPr>
              <a:t> c </a:t>
            </a:r>
            <a:r>
              <a:rPr sz="2200" b="0" i="0" u="none">
                <a:solidFill>
                  <a:srgbClr val="66D9EF"/>
                </a:solidFill>
                <a:latin typeface="Consolas"/>
                <a:ea typeface="Consolas"/>
                <a:cs typeface="Consolas"/>
              </a:rPr>
              <a:t>in</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range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fake_weights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fake_weights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a:t>
            </a:r>
            <a:endParaRPr sz="2200" b="0" i="0" u="none">
              <a:solidFill>
                <a:srgbClr val="AE81FF"/>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grid_image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tv</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make_grid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nrow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fake_weights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grid_image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torch.Size([4, 9, 26])</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grid_image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tv</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make_grid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grid_image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nrow</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grid_image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torch.Size([24, 58])</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grid_image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cmap</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"hot"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pic>
        <p:nvPicPr>
          <p:cNvPr id="882881616" name=""/>
          <p:cNvPicPr>
            <a:picLocks noChangeAspect="1"/>
          </p:cNvPicPr>
          <p:nvPr/>
        </p:nvPicPr>
        <p:blipFill>
          <a:blip r:embed="rId3"/>
          <a:stretch/>
        </p:blipFill>
        <p:spPr bwMode="auto">
          <a:xfrm>
            <a:off x="6745431" y="119062"/>
            <a:ext cx="5162549" cy="2705099"/>
          </a:xfrm>
          <a:prstGeom prst="rect">
            <a:avLst/>
          </a:prstGeom>
        </p:spPr>
      </p:pic>
      <p:sp>
        <p:nvSpPr>
          <p:cNvPr id="1057812812" name="Titel 1"/>
          <p:cNvSpPr>
            <a:spLocks noGrp="1"/>
          </p:cNvSpPr>
          <p:nvPr>
            <p:ph type="title"/>
          </p:nvPr>
        </p:nvSpPr>
        <p:spPr bwMode="auto">
          <a:xfrm>
            <a:off x="103687" y="-19484"/>
            <a:ext cx="10515600" cy="1325562"/>
          </a:xfrm>
        </p:spPr>
        <p:txBody>
          <a:bodyPr/>
          <a:lstStyle/>
          <a:p>
            <a:pPr>
              <a:defRPr/>
            </a:pPr>
            <a:r>
              <a:rPr u="sng">
                <a:hlinkClick r:id="rId4" tooltip="https://pytorch.org/vision/main/generated/torchvision.utils.make_grid.html#make-grid"/>
              </a:rPr>
              <a:t>make_grid</a:t>
            </a:r>
            <a:endParaRPr/>
          </a:p>
        </p:txBody>
      </p:sp>
      <p:sp>
        <p:nvSpPr>
          <p:cNvPr id="1526264932" name=""/>
          <p:cNvSpPr txBox="1"/>
          <p:nvPr/>
        </p:nvSpPr>
        <p:spPr bwMode="auto">
          <a:xfrm flipH="0" flipV="0">
            <a:off x="8075710" y="5736647"/>
            <a:ext cx="3111730"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solidFill>
                  <a:schemeClr val="accent4"/>
                </a:solidFill>
              </a:rPr>
              <a:t>If dim channel = 1 goes in</a:t>
            </a:r>
            <a:endParaRPr b="1">
              <a:solidFill>
                <a:schemeClr val="accent4"/>
              </a:solidFill>
            </a:endParaRPr>
          </a:p>
          <a:p>
            <a:pPr>
              <a:defRPr/>
            </a:pPr>
            <a:r>
              <a:rPr b="1">
                <a:solidFill>
                  <a:schemeClr val="accent4"/>
                </a:solidFill>
              </a:rPr>
              <a:t>dim channel = 3 comes out</a:t>
            </a:r>
            <a:endParaRPr b="1">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ONLYOFFICE/8.2.1.38</Application>
  <PresentationFormat>On-screen Show (4:3)</PresentationFormat>
  <Paragraphs>0</Paragraphs>
  <Slides>92</Slides>
  <Notes>92</Notes>
  <HiddenSlides>0</HiddenSlides>
  <MMClips>2</MMClips>
  <ScaleCrop>0</ScaleCrop>
  <HeadingPairs>
    <vt:vector size="4" baseType="variant">
      <vt:variant>
        <vt:lpstr>Theme</vt:lpstr>
      </vt:variant>
      <vt:variant>
        <vt:i4>1</vt:i4>
      </vt:variant>
      <vt:variant>
        <vt:lpstr>Slide Titles</vt:lpstr>
      </vt:variant>
      <vt:variant>
        <vt:i4>92</vt:i4>
      </vt:variant>
    </vt:vector>
  </HeadingPairs>
  <TitlesOfParts>
    <vt:vector size="93"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David Rotermund (davrot)</cp:lastModifiedBy>
  <cp:revision>21</cp:revision>
  <dcterms:created xsi:type="dcterms:W3CDTF">2012-12-03T06:56:55Z</dcterms:created>
  <dcterms:modified xsi:type="dcterms:W3CDTF">2025-04-13T20:07:24Z</dcterms:modified>
</cp:coreProperties>
</file>